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32"/>
  </p:notesMasterIdLst>
  <p:sldIdLst>
    <p:sldId id="256" r:id="rId4"/>
    <p:sldId id="341" r:id="rId5"/>
    <p:sldId id="342" r:id="rId6"/>
    <p:sldId id="287" r:id="rId7"/>
    <p:sldId id="289" r:id="rId8"/>
    <p:sldId id="339" r:id="rId9"/>
    <p:sldId id="290" r:id="rId10"/>
    <p:sldId id="304" r:id="rId11"/>
    <p:sldId id="333" r:id="rId12"/>
    <p:sldId id="293" r:id="rId13"/>
    <p:sldId id="294" r:id="rId14"/>
    <p:sldId id="309" r:id="rId15"/>
    <p:sldId id="297" r:id="rId16"/>
    <p:sldId id="321" r:id="rId17"/>
    <p:sldId id="319" r:id="rId18"/>
    <p:sldId id="320" r:id="rId19"/>
    <p:sldId id="322" r:id="rId20"/>
    <p:sldId id="300" r:id="rId21"/>
    <p:sldId id="323" r:id="rId22"/>
    <p:sldId id="311" r:id="rId23"/>
    <p:sldId id="324" r:id="rId24"/>
    <p:sldId id="335" r:id="rId25"/>
    <p:sldId id="336" r:id="rId26"/>
    <p:sldId id="337" r:id="rId27"/>
    <p:sldId id="338" r:id="rId28"/>
    <p:sldId id="301" r:id="rId29"/>
    <p:sldId id="340" r:id="rId30"/>
    <p:sldId id="30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snapToGrid="0">
      <p:cViewPr varScale="1">
        <p:scale>
          <a:sx n="64" d="100"/>
          <a:sy n="64" d="100"/>
        </p:scale>
        <p:origin x="14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48FAC-7CAE-4F5B-82EF-04FE99E460A6}" type="datetimeFigureOut">
              <a:rPr lang="en-US" smtClean="0"/>
              <a:t>12/17/2021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9C9E03-AE08-41A5-B39F-BBD7426AB8BE}" type="slidenum">
              <a:rPr lang="en-US" smtClean="0"/>
              <a:t>‹#›</a:t>
            </a:fld>
            <a:endParaRPr lang="en-US"/>
          </a:p>
        </p:txBody>
      </p:sp>
    </p:spTree>
    <p:extLst>
      <p:ext uri="{BB962C8B-B14F-4D97-AF65-F5344CB8AC3E}">
        <p14:creationId xmlns:p14="http://schemas.microsoft.com/office/powerpoint/2010/main" val="2783184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1424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55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9E03-AE08-41A5-B39F-BBD7426AB8BE}" type="slidenum">
              <a:rPr lang="en-US" smtClean="0"/>
              <a:t>26</a:t>
            </a:fld>
            <a:endParaRPr lang="en-US"/>
          </a:p>
        </p:txBody>
      </p:sp>
    </p:spTree>
    <p:extLst>
      <p:ext uri="{BB962C8B-B14F-4D97-AF65-F5344CB8AC3E}">
        <p14:creationId xmlns:p14="http://schemas.microsoft.com/office/powerpoint/2010/main" val="74499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BFBA-9E6E-4A09-B978-2E010F065D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749F0-3AF7-42AB-A896-E23CB0413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71C3A1-7DFB-4F40-80CE-9C77A0CF5FE7}"/>
              </a:ext>
            </a:extLst>
          </p:cNvPr>
          <p:cNvSpPr>
            <a:spLocks noGrp="1"/>
          </p:cNvSpPr>
          <p:nvPr>
            <p:ph type="dt" sz="half" idx="10"/>
          </p:nvPr>
        </p:nvSpPr>
        <p:spPr/>
        <p:txBody>
          <a:bodyPr/>
          <a:lstStyle/>
          <a:p>
            <a:fld id="{BBB77E07-F63E-4A98-B5AF-D140F5E411CE}" type="datetimeFigureOut">
              <a:rPr lang="en-US" smtClean="0"/>
              <a:t>12/17/2021</a:t>
            </a:fld>
            <a:endParaRPr lang="en-US"/>
          </a:p>
        </p:txBody>
      </p:sp>
      <p:sp>
        <p:nvSpPr>
          <p:cNvPr id="5" name="Footer Placeholder 4">
            <a:extLst>
              <a:ext uri="{FF2B5EF4-FFF2-40B4-BE49-F238E27FC236}">
                <a16:creationId xmlns:a16="http://schemas.microsoft.com/office/drawing/2014/main" id="{CDC1B9C7-B51C-4A64-AF20-DA0BA42EB6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173EC-472B-473B-A4D2-94327B4BF65B}"/>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2306153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7DA8-4926-4B1E-BAC8-07E647C48E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893624-B02F-42A1-A52E-6C10B393C8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F889A-7D47-4B86-9EB5-6DF8E7076E36}"/>
              </a:ext>
            </a:extLst>
          </p:cNvPr>
          <p:cNvSpPr>
            <a:spLocks noGrp="1"/>
          </p:cNvSpPr>
          <p:nvPr>
            <p:ph type="dt" sz="half" idx="10"/>
          </p:nvPr>
        </p:nvSpPr>
        <p:spPr/>
        <p:txBody>
          <a:bodyPr/>
          <a:lstStyle/>
          <a:p>
            <a:fld id="{BBB77E07-F63E-4A98-B5AF-D140F5E411CE}" type="datetimeFigureOut">
              <a:rPr lang="en-US" smtClean="0"/>
              <a:t>12/17/2021</a:t>
            </a:fld>
            <a:endParaRPr lang="en-US"/>
          </a:p>
        </p:txBody>
      </p:sp>
      <p:sp>
        <p:nvSpPr>
          <p:cNvPr id="5" name="Footer Placeholder 4">
            <a:extLst>
              <a:ext uri="{FF2B5EF4-FFF2-40B4-BE49-F238E27FC236}">
                <a16:creationId xmlns:a16="http://schemas.microsoft.com/office/drawing/2014/main" id="{288071EC-5468-4EA9-BBB9-15B9CC40C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84E51-1AC2-428D-8A94-EF980FB79355}"/>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224064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6C9EEB-EF11-4E0B-835B-67C0ADF5E7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D8E0AD-0180-4468-8EC9-F11B19B090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A0995-1E04-4A65-B3DC-3605942C3DAB}"/>
              </a:ext>
            </a:extLst>
          </p:cNvPr>
          <p:cNvSpPr>
            <a:spLocks noGrp="1"/>
          </p:cNvSpPr>
          <p:nvPr>
            <p:ph type="dt" sz="half" idx="10"/>
          </p:nvPr>
        </p:nvSpPr>
        <p:spPr/>
        <p:txBody>
          <a:bodyPr/>
          <a:lstStyle/>
          <a:p>
            <a:fld id="{BBB77E07-F63E-4A98-B5AF-D140F5E411CE}" type="datetimeFigureOut">
              <a:rPr lang="en-US" smtClean="0"/>
              <a:t>12/17/2021</a:t>
            </a:fld>
            <a:endParaRPr lang="en-US"/>
          </a:p>
        </p:txBody>
      </p:sp>
      <p:sp>
        <p:nvSpPr>
          <p:cNvPr id="5" name="Footer Placeholder 4">
            <a:extLst>
              <a:ext uri="{FF2B5EF4-FFF2-40B4-BE49-F238E27FC236}">
                <a16:creationId xmlns:a16="http://schemas.microsoft.com/office/drawing/2014/main" id="{BD665474-AFC9-4C07-85D7-DA005199D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97BA7-6348-441B-B234-3D0DC42C3636}"/>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4042011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4163607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3461696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163645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163910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964883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870461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3831040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21894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F8F1-9192-4D6A-9A64-9554563BB022}"/>
              </a:ext>
            </a:extLst>
          </p:cNvPr>
          <p:cNvSpPr>
            <a:spLocks noGrp="1"/>
          </p:cNvSpPr>
          <p:nvPr>
            <p:ph type="title" hasCustomPrompt="1"/>
          </p:nvPr>
        </p:nvSpPr>
        <p:spPr/>
        <p:txBody>
          <a:bodyPr>
            <a:normAutofit/>
          </a:bodyPr>
          <a:lstStyle>
            <a:lvl1pPr>
              <a:defRPr sz="2800">
                <a:solidFill>
                  <a:schemeClr val="bg1"/>
                </a:solidFill>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BD5D3FE-3FC2-4546-B027-5DD27AA446B5}"/>
              </a:ext>
            </a:extLst>
          </p:cNvPr>
          <p:cNvSpPr>
            <a:spLocks noGrp="1"/>
          </p:cNvSpPr>
          <p:nvPr>
            <p:ph idx="1"/>
          </p:nvPr>
        </p:nvSpPr>
        <p:spPr/>
        <p:txBody>
          <a:bodyPr>
            <a:normAutofit/>
          </a:bodyPr>
          <a:lstStyle>
            <a:lvl1pPr>
              <a:defRPr sz="1200">
                <a:solidFill>
                  <a:schemeClr val="bg1"/>
                </a:solidFill>
                <a:latin typeface="Roboto" panose="02000000000000000000" pitchFamily="2" charset="0"/>
                <a:ea typeface="Roboto" panose="02000000000000000000" pitchFamily="2" charset="0"/>
              </a:defRPr>
            </a:lvl1pPr>
            <a:lvl2pPr>
              <a:defRPr sz="1200">
                <a:solidFill>
                  <a:schemeClr val="bg1"/>
                </a:solidFill>
                <a:latin typeface="Roboto" panose="02000000000000000000" pitchFamily="2" charset="0"/>
                <a:ea typeface="Roboto" panose="02000000000000000000" pitchFamily="2" charset="0"/>
              </a:defRPr>
            </a:lvl2pPr>
            <a:lvl3pPr>
              <a:defRPr sz="1200">
                <a:solidFill>
                  <a:schemeClr val="bg1"/>
                </a:solidFill>
                <a:latin typeface="Roboto" panose="02000000000000000000" pitchFamily="2" charset="0"/>
                <a:ea typeface="Roboto" panose="02000000000000000000" pitchFamily="2" charset="0"/>
              </a:defRPr>
            </a:lvl3pPr>
            <a:lvl4pPr>
              <a:defRPr sz="1200">
                <a:solidFill>
                  <a:schemeClr val="bg1"/>
                </a:solidFill>
                <a:latin typeface="Roboto" panose="02000000000000000000" pitchFamily="2" charset="0"/>
                <a:ea typeface="Roboto" panose="02000000000000000000" pitchFamily="2" charset="0"/>
              </a:defRPr>
            </a:lvl4pPr>
            <a:lvl5pPr>
              <a:defRPr sz="1200">
                <a:solidFill>
                  <a:schemeClr val="bg1"/>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1803AB2-966B-4E4F-B1AF-F55EE8275708}"/>
              </a:ext>
            </a:extLst>
          </p:cNvPr>
          <p:cNvSpPr>
            <a:spLocks noGrp="1"/>
          </p:cNvSpPr>
          <p:nvPr>
            <p:ph type="dt" sz="half" idx="10"/>
          </p:nvPr>
        </p:nvSpPr>
        <p:spPr/>
        <p:txBody>
          <a:bodyPr/>
          <a:lstStyle/>
          <a:p>
            <a:fld id="{BBB77E07-F63E-4A98-B5AF-D140F5E411CE}" type="datetimeFigureOut">
              <a:rPr lang="en-US" smtClean="0"/>
              <a:t>12/17/2021</a:t>
            </a:fld>
            <a:endParaRPr lang="en-US"/>
          </a:p>
        </p:txBody>
      </p:sp>
      <p:sp>
        <p:nvSpPr>
          <p:cNvPr id="5" name="Footer Placeholder 4">
            <a:extLst>
              <a:ext uri="{FF2B5EF4-FFF2-40B4-BE49-F238E27FC236}">
                <a16:creationId xmlns:a16="http://schemas.microsoft.com/office/drawing/2014/main" id="{3960AAC4-66C2-41D2-82BC-CE2007B95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9A541-119E-40CB-BEB9-EA6AAA89649A}"/>
              </a:ext>
            </a:extLst>
          </p:cNvPr>
          <p:cNvSpPr>
            <a:spLocks noGrp="1"/>
          </p:cNvSpPr>
          <p:nvPr>
            <p:ph type="sldNum" sz="quarter" idx="12"/>
          </p:nvPr>
        </p:nvSpPr>
        <p:spPr/>
        <p:txBody>
          <a:bodyPr/>
          <a:lstStyle/>
          <a:p>
            <a:fld id="{5BEF408B-D2E7-4A18-A226-D64F8D99CF0C}" type="slidenum">
              <a:rPr lang="en-US" smtClean="0"/>
              <a:t>‹#›</a:t>
            </a:fld>
            <a:endParaRPr lang="en-US"/>
          </a:p>
        </p:txBody>
      </p:sp>
      <p:pic>
        <p:nvPicPr>
          <p:cNvPr id="9" name="Google Shape;91;ge0f568fa40_0_30">
            <a:extLst>
              <a:ext uri="{FF2B5EF4-FFF2-40B4-BE49-F238E27FC236}">
                <a16:creationId xmlns:a16="http://schemas.microsoft.com/office/drawing/2014/main" id="{E5E77CC2-5D44-48F0-81E4-3DD7A7B97D23}"/>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754534430"/>
      </p:ext>
    </p:extLst>
  </p:cSld>
  <p:clrMapOvr>
    <a:masterClrMapping/>
  </p:clrMapOvr>
  <p:extLst>
    <p:ext uri="{DCECCB84-F9BA-43D5-87BE-67443E8EF086}">
      <p15:sldGuideLst xmlns:p15="http://schemas.microsoft.com/office/powerpoint/2012/main">
        <p15:guide id="1" orient="horz" pos="1049">
          <p15:clr>
            <a:srgbClr val="FBAE40"/>
          </p15:clr>
        </p15:guide>
        <p15:guide id="2" pos="710">
          <p15:clr>
            <a:srgbClr val="FBAE40"/>
          </p15:clr>
        </p15:guide>
        <p15:guide id="3" orient="horz" pos="154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pPr lvl="0"/>
            <a:r>
              <a:rPr lang="en-US"/>
              <a:t>Click to edit Master text styles</a:t>
            </a: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030272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3829642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4210141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84"/>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1" name="Google Shape;11;p84"/>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8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3063634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2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2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772792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29"/>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19" name="Google Shape;19;p2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049389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3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30"/>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3" name="Google Shape;23;p30"/>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4" name="Google Shape;24;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763138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3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3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6248964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32"/>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0" name="Google Shape;30;p32"/>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31" name="Google Shape;3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124060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4" name="Google Shape;34;p3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666959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DEEB-DD5B-47CD-9E19-755819748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DF324-625B-4753-900E-DC844D6A07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D478C1-2EDC-4126-BEDC-A92090E526B4}"/>
              </a:ext>
            </a:extLst>
          </p:cNvPr>
          <p:cNvSpPr>
            <a:spLocks noGrp="1"/>
          </p:cNvSpPr>
          <p:nvPr>
            <p:ph type="dt" sz="half" idx="10"/>
          </p:nvPr>
        </p:nvSpPr>
        <p:spPr/>
        <p:txBody>
          <a:bodyPr/>
          <a:lstStyle/>
          <a:p>
            <a:fld id="{BBB77E07-F63E-4A98-B5AF-D140F5E411CE}" type="datetimeFigureOut">
              <a:rPr lang="en-US" smtClean="0"/>
              <a:t>12/17/2021</a:t>
            </a:fld>
            <a:endParaRPr lang="en-US"/>
          </a:p>
        </p:txBody>
      </p:sp>
      <p:sp>
        <p:nvSpPr>
          <p:cNvPr id="5" name="Footer Placeholder 4">
            <a:extLst>
              <a:ext uri="{FF2B5EF4-FFF2-40B4-BE49-F238E27FC236}">
                <a16:creationId xmlns:a16="http://schemas.microsoft.com/office/drawing/2014/main" id="{AFFA7654-B13C-4B8D-B8B8-9D551C6A1E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4217E-39D1-4CEB-986D-51A9955171C6}"/>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360016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3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1400"/>
              <a:buFont typeface="Arial"/>
              <a:buNone/>
              <a:tabLst/>
              <a:defRPr/>
            </a:pP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7" name="Google Shape;37;p34"/>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38" name="Google Shape;38;p34"/>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34"/>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40" name="Google Shape;40;p3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935281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35"/>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609585" lvl="0" indent="-304792" algn="l">
              <a:lnSpc>
                <a:spcPct val="100000"/>
              </a:lnSpc>
              <a:spcBef>
                <a:spcPts val="0"/>
              </a:spcBef>
              <a:spcAft>
                <a:spcPts val="0"/>
              </a:spcAft>
              <a:buSzPts val="1800"/>
              <a:buNone/>
              <a:defRPr/>
            </a:lvl1pPr>
          </a:lstStyle>
          <a:p>
            <a:endParaRPr/>
          </a:p>
        </p:txBody>
      </p:sp>
      <p:sp>
        <p:nvSpPr>
          <p:cNvPr id="43" name="Google Shape;43;p3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7051456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36"/>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6" name="Google Shape;46;p36"/>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0"/>
              </a:spcBef>
              <a:spcAft>
                <a:spcPts val="0"/>
              </a:spcAft>
              <a:buSzPts val="1400"/>
              <a:buChar char="○"/>
              <a:defRPr/>
            </a:lvl2pPr>
            <a:lvl3pPr marL="1828754" lvl="2" indent="-423323" algn="ctr">
              <a:lnSpc>
                <a:spcPct val="115000"/>
              </a:lnSpc>
              <a:spcBef>
                <a:spcPts val="0"/>
              </a:spcBef>
              <a:spcAft>
                <a:spcPts val="0"/>
              </a:spcAft>
              <a:buSzPts val="1400"/>
              <a:buChar char="■"/>
              <a:defRPr/>
            </a:lvl3pPr>
            <a:lvl4pPr marL="2438339" lvl="3" indent="-423323" algn="ctr">
              <a:lnSpc>
                <a:spcPct val="115000"/>
              </a:lnSpc>
              <a:spcBef>
                <a:spcPts val="0"/>
              </a:spcBef>
              <a:spcAft>
                <a:spcPts val="0"/>
              </a:spcAft>
              <a:buSzPts val="1400"/>
              <a:buChar char="●"/>
              <a:defRPr/>
            </a:lvl4pPr>
            <a:lvl5pPr marL="3047924" lvl="4" indent="-423323" algn="ctr">
              <a:lnSpc>
                <a:spcPct val="115000"/>
              </a:lnSpc>
              <a:spcBef>
                <a:spcPts val="0"/>
              </a:spcBef>
              <a:spcAft>
                <a:spcPts val="0"/>
              </a:spcAft>
              <a:buSzPts val="1400"/>
              <a:buChar char="○"/>
              <a:defRPr/>
            </a:lvl5pPr>
            <a:lvl6pPr marL="3657509" lvl="5" indent="-423323" algn="ctr">
              <a:lnSpc>
                <a:spcPct val="115000"/>
              </a:lnSpc>
              <a:spcBef>
                <a:spcPts val="0"/>
              </a:spcBef>
              <a:spcAft>
                <a:spcPts val="0"/>
              </a:spcAft>
              <a:buSzPts val="1400"/>
              <a:buChar char="■"/>
              <a:defRPr/>
            </a:lvl6pPr>
            <a:lvl7pPr marL="4267093" lvl="6" indent="-423323" algn="ctr">
              <a:lnSpc>
                <a:spcPct val="115000"/>
              </a:lnSpc>
              <a:spcBef>
                <a:spcPts val="0"/>
              </a:spcBef>
              <a:spcAft>
                <a:spcPts val="0"/>
              </a:spcAft>
              <a:buSzPts val="1400"/>
              <a:buChar char="●"/>
              <a:defRPr/>
            </a:lvl7pPr>
            <a:lvl8pPr marL="4876678" lvl="7" indent="-423323" algn="ctr">
              <a:lnSpc>
                <a:spcPct val="115000"/>
              </a:lnSpc>
              <a:spcBef>
                <a:spcPts val="0"/>
              </a:spcBef>
              <a:spcAft>
                <a:spcPts val="0"/>
              </a:spcAft>
              <a:buSzPts val="1400"/>
              <a:buChar char="○"/>
              <a:defRPr/>
            </a:lvl8pPr>
            <a:lvl9pPr marL="5486263" lvl="8" indent="-423323" algn="ctr">
              <a:lnSpc>
                <a:spcPct val="115000"/>
              </a:lnSpc>
              <a:spcBef>
                <a:spcPts val="0"/>
              </a:spcBef>
              <a:spcAft>
                <a:spcPts val="0"/>
              </a:spcAft>
              <a:buSzPts val="1400"/>
              <a:buChar char="■"/>
              <a:defRPr/>
            </a:lvl9pPr>
          </a:lstStyle>
          <a:p>
            <a:endParaRPr/>
          </a:p>
        </p:txBody>
      </p:sp>
      <p:sp>
        <p:nvSpPr>
          <p:cNvPr id="47" name="Google Shape;47;p3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62072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49742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C5BD-F6D0-4475-AA24-76BACE175AC0}"/>
              </a:ext>
            </a:extLst>
          </p:cNvPr>
          <p:cNvSpPr>
            <a:spLocks noGrp="1"/>
          </p:cNvSpPr>
          <p:nvPr>
            <p:ph type="title"/>
          </p:nvPr>
        </p:nvSpPr>
        <p:spPr/>
        <p:txBody>
          <a:bodyPr>
            <a:normAutofit/>
          </a:bodyPr>
          <a:lstStyle>
            <a:lvl1pPr>
              <a:defRPr sz="28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945D6D-E865-441E-89E2-638E7F3C00BD}"/>
              </a:ext>
            </a:extLst>
          </p:cNvPr>
          <p:cNvSpPr>
            <a:spLocks noGrp="1"/>
          </p:cNvSpPr>
          <p:nvPr>
            <p:ph sz="half" idx="1"/>
          </p:nvPr>
        </p:nvSpPr>
        <p:spPr>
          <a:xfrm>
            <a:off x="838200" y="1825625"/>
            <a:ext cx="5181600" cy="4351338"/>
          </a:xfrm>
        </p:spPr>
        <p:txBody>
          <a:bodyPr>
            <a:normAutofit/>
          </a:bodyPr>
          <a:lstStyle>
            <a:lvl1pPr>
              <a:defRPr sz="1200">
                <a:latin typeface="Roboto" panose="02000000000000000000" pitchFamily="2" charset="0"/>
                <a:ea typeface="Roboto" panose="02000000000000000000" pitchFamily="2" charset="0"/>
              </a:defRPr>
            </a:lvl1pPr>
            <a:lvl2pPr>
              <a:defRPr sz="1200">
                <a:latin typeface="Roboto" panose="02000000000000000000" pitchFamily="2" charset="0"/>
                <a:ea typeface="Roboto" panose="02000000000000000000" pitchFamily="2" charset="0"/>
              </a:defRPr>
            </a:lvl2pPr>
            <a:lvl3pPr>
              <a:defRPr sz="1200">
                <a:latin typeface="Roboto" panose="02000000000000000000" pitchFamily="2" charset="0"/>
                <a:ea typeface="Roboto" panose="02000000000000000000" pitchFamily="2" charset="0"/>
              </a:defRPr>
            </a:lvl3pPr>
            <a:lvl4pPr>
              <a:defRPr sz="1200">
                <a:latin typeface="Roboto" panose="02000000000000000000" pitchFamily="2" charset="0"/>
                <a:ea typeface="Roboto" panose="02000000000000000000" pitchFamily="2" charset="0"/>
              </a:defRPr>
            </a:lvl4pPr>
            <a:lvl5pPr>
              <a:defRPr sz="1200">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6D3F85C-2E1F-462D-AAF7-DCB42718CD42}"/>
              </a:ext>
            </a:extLst>
          </p:cNvPr>
          <p:cNvSpPr>
            <a:spLocks noGrp="1"/>
          </p:cNvSpPr>
          <p:nvPr>
            <p:ph sz="half" idx="2"/>
          </p:nvPr>
        </p:nvSpPr>
        <p:spPr>
          <a:xfrm>
            <a:off x="6172200" y="1825625"/>
            <a:ext cx="5181600" cy="4351338"/>
          </a:xfrm>
        </p:spPr>
        <p:txBody>
          <a:bodyPr>
            <a:normAutofit/>
          </a:bodyPr>
          <a:lstStyle>
            <a:lvl1pPr>
              <a:defRPr sz="1200">
                <a:latin typeface="Roboto" panose="02000000000000000000" pitchFamily="2" charset="0"/>
                <a:ea typeface="Roboto" panose="02000000000000000000" pitchFamily="2" charset="0"/>
              </a:defRPr>
            </a:lvl1pPr>
            <a:lvl2pPr>
              <a:defRPr sz="1200">
                <a:latin typeface="Roboto" panose="02000000000000000000" pitchFamily="2" charset="0"/>
                <a:ea typeface="Roboto" panose="02000000000000000000" pitchFamily="2" charset="0"/>
              </a:defRPr>
            </a:lvl2pPr>
            <a:lvl3pPr>
              <a:defRPr sz="1200">
                <a:latin typeface="Roboto" panose="02000000000000000000" pitchFamily="2" charset="0"/>
                <a:ea typeface="Roboto" panose="02000000000000000000" pitchFamily="2" charset="0"/>
              </a:defRPr>
            </a:lvl3pPr>
            <a:lvl4pPr>
              <a:defRPr sz="1200">
                <a:latin typeface="Roboto" panose="02000000000000000000" pitchFamily="2" charset="0"/>
                <a:ea typeface="Roboto" panose="02000000000000000000" pitchFamily="2" charset="0"/>
              </a:defRPr>
            </a:lvl4pPr>
            <a:lvl5pPr>
              <a:defRPr sz="1200">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70A7FA4-39B5-4F8C-B431-812D44D9B294}"/>
              </a:ext>
            </a:extLst>
          </p:cNvPr>
          <p:cNvSpPr>
            <a:spLocks noGrp="1"/>
          </p:cNvSpPr>
          <p:nvPr>
            <p:ph type="dt" sz="half" idx="10"/>
          </p:nvPr>
        </p:nvSpPr>
        <p:spPr/>
        <p:txBody>
          <a:bodyPr/>
          <a:lstStyle/>
          <a:p>
            <a:fld id="{BBB77E07-F63E-4A98-B5AF-D140F5E411CE}" type="datetimeFigureOut">
              <a:rPr lang="en-US" smtClean="0"/>
              <a:t>12/17/2021</a:t>
            </a:fld>
            <a:endParaRPr lang="en-US"/>
          </a:p>
        </p:txBody>
      </p:sp>
      <p:sp>
        <p:nvSpPr>
          <p:cNvPr id="6" name="Footer Placeholder 5">
            <a:extLst>
              <a:ext uri="{FF2B5EF4-FFF2-40B4-BE49-F238E27FC236}">
                <a16:creationId xmlns:a16="http://schemas.microsoft.com/office/drawing/2014/main" id="{DDEEA583-3261-44BA-A9A2-09A0D3A979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CC024F-B991-4796-93CB-A3B8F9CAC807}"/>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5970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4A5F-BEE7-468A-84C4-6B173154BE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B67A12-AD81-41DA-A26C-BA6EA52CC4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3246B1-490A-4B73-A264-639E7D865D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071AEA-2BD6-436A-B7A9-91E5B25295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C0AC7F-60F9-4B64-BB1D-F266FD59F5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91C1C1-98AC-441A-9B9E-9B075B70309D}"/>
              </a:ext>
            </a:extLst>
          </p:cNvPr>
          <p:cNvSpPr>
            <a:spLocks noGrp="1"/>
          </p:cNvSpPr>
          <p:nvPr>
            <p:ph type="dt" sz="half" idx="10"/>
          </p:nvPr>
        </p:nvSpPr>
        <p:spPr/>
        <p:txBody>
          <a:bodyPr/>
          <a:lstStyle/>
          <a:p>
            <a:fld id="{BBB77E07-F63E-4A98-B5AF-D140F5E411CE}" type="datetimeFigureOut">
              <a:rPr lang="en-US" smtClean="0"/>
              <a:t>12/17/2021</a:t>
            </a:fld>
            <a:endParaRPr lang="en-US"/>
          </a:p>
        </p:txBody>
      </p:sp>
      <p:sp>
        <p:nvSpPr>
          <p:cNvPr id="8" name="Footer Placeholder 7">
            <a:extLst>
              <a:ext uri="{FF2B5EF4-FFF2-40B4-BE49-F238E27FC236}">
                <a16:creationId xmlns:a16="http://schemas.microsoft.com/office/drawing/2014/main" id="{2C06E47C-C8D9-460D-89CE-AE4872D4A2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7B8E58-7B13-45D9-8B83-84C5A95AE714}"/>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232611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6648D9-59F1-4D01-82E0-B127AEE460A9}"/>
              </a:ext>
            </a:extLst>
          </p:cNvPr>
          <p:cNvPicPr>
            <a:picLocks noChangeAspect="1"/>
          </p:cNvPicPr>
          <p:nvPr/>
        </p:nvPicPr>
        <p:blipFill>
          <a:blip r:embed="rId2"/>
          <a:stretch>
            <a:fillRect/>
          </a:stretch>
        </p:blipFill>
        <p:spPr>
          <a:xfrm>
            <a:off x="0" y="-109944"/>
            <a:ext cx="12188389" cy="6858000"/>
          </a:xfrm>
          <a:prstGeom prst="rect">
            <a:avLst/>
          </a:prstGeom>
        </p:spPr>
      </p:pic>
      <p:sp>
        <p:nvSpPr>
          <p:cNvPr id="2" name="Title 1">
            <a:extLst>
              <a:ext uri="{FF2B5EF4-FFF2-40B4-BE49-F238E27FC236}">
                <a16:creationId xmlns:a16="http://schemas.microsoft.com/office/drawing/2014/main" id="{CC7DBEA4-6511-4F09-AB1B-67F3B2B1AFF3}"/>
              </a:ext>
            </a:extLst>
          </p:cNvPr>
          <p:cNvSpPr>
            <a:spLocks noGrp="1"/>
          </p:cNvSpPr>
          <p:nvPr>
            <p:ph type="title"/>
          </p:nvPr>
        </p:nvSpPr>
        <p:spPr>
          <a:xfrm>
            <a:off x="1231900" y="365125"/>
            <a:ext cx="10515600" cy="1325563"/>
          </a:xfrm>
        </p:spPr>
        <p:txBody>
          <a:bodyPr>
            <a:normAutofit/>
          </a:bodyPr>
          <a:lstStyle>
            <a:lvl1pPr>
              <a:defRPr sz="2800">
                <a:solidFill>
                  <a:schemeClr val="bg1"/>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4378AA1-7944-4359-B4D4-31E9FE8FCC03}"/>
              </a:ext>
            </a:extLst>
          </p:cNvPr>
          <p:cNvSpPr>
            <a:spLocks noGrp="1"/>
          </p:cNvSpPr>
          <p:nvPr>
            <p:ph type="dt" sz="half" idx="10"/>
          </p:nvPr>
        </p:nvSpPr>
        <p:spPr/>
        <p:txBody>
          <a:bodyPr/>
          <a:lstStyle/>
          <a:p>
            <a:fld id="{BBB77E07-F63E-4A98-B5AF-D140F5E411CE}" type="datetimeFigureOut">
              <a:rPr lang="en-US" smtClean="0"/>
              <a:t>12/17/2021</a:t>
            </a:fld>
            <a:endParaRPr lang="en-US"/>
          </a:p>
        </p:txBody>
      </p:sp>
      <p:sp>
        <p:nvSpPr>
          <p:cNvPr id="4" name="Footer Placeholder 3">
            <a:extLst>
              <a:ext uri="{FF2B5EF4-FFF2-40B4-BE49-F238E27FC236}">
                <a16:creationId xmlns:a16="http://schemas.microsoft.com/office/drawing/2014/main" id="{A1AFE0DE-1820-480A-9047-6F6EFF3C37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359F24-A84F-4AD6-BA7D-FD757DE56863}"/>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730550418"/>
      </p:ext>
    </p:extLst>
  </p:cSld>
  <p:clrMapOvr>
    <a:masterClrMapping/>
  </p:clrMapOvr>
  <p:extLst>
    <p:ext uri="{DCECCB84-F9BA-43D5-87BE-67443E8EF086}">
      <p15:sldGuideLst xmlns:p15="http://schemas.microsoft.com/office/powerpoint/2012/main">
        <p15:guide id="1" orient="horz" pos="1071">
          <p15:clr>
            <a:srgbClr val="FBAE40"/>
          </p15:clr>
        </p15:guide>
        <p15:guide id="2" pos="710">
          <p15:clr>
            <a:srgbClr val="FBAE40"/>
          </p15:clr>
        </p15:guide>
        <p15:guide id="3" orient="horz" pos="15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995831-9BB7-4C7E-B937-8AD06277AE2E}"/>
              </a:ext>
            </a:extLst>
          </p:cNvPr>
          <p:cNvSpPr>
            <a:spLocks noGrp="1"/>
          </p:cNvSpPr>
          <p:nvPr>
            <p:ph type="dt" sz="half" idx="10"/>
          </p:nvPr>
        </p:nvSpPr>
        <p:spPr/>
        <p:txBody>
          <a:bodyPr/>
          <a:lstStyle/>
          <a:p>
            <a:fld id="{BBB77E07-F63E-4A98-B5AF-D140F5E411CE}" type="datetimeFigureOut">
              <a:rPr lang="en-US" smtClean="0"/>
              <a:t>12/17/2021</a:t>
            </a:fld>
            <a:endParaRPr lang="en-US"/>
          </a:p>
        </p:txBody>
      </p:sp>
      <p:sp>
        <p:nvSpPr>
          <p:cNvPr id="3" name="Footer Placeholder 2">
            <a:extLst>
              <a:ext uri="{FF2B5EF4-FFF2-40B4-BE49-F238E27FC236}">
                <a16:creationId xmlns:a16="http://schemas.microsoft.com/office/drawing/2014/main" id="{1DCF9995-E556-435B-B543-7BCE18BA39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A7085F-557C-4483-86BA-602DA89276EE}"/>
              </a:ext>
            </a:extLst>
          </p:cNvPr>
          <p:cNvSpPr>
            <a:spLocks noGrp="1"/>
          </p:cNvSpPr>
          <p:nvPr>
            <p:ph type="sldNum" sz="quarter" idx="12"/>
          </p:nvPr>
        </p:nvSpPr>
        <p:spPr/>
        <p:txBody>
          <a:bodyPr/>
          <a:lstStyle/>
          <a:p>
            <a:fld id="{5BEF408B-D2E7-4A18-A226-D64F8D99CF0C}" type="slidenum">
              <a:rPr lang="en-US" smtClean="0"/>
              <a:t>‹#›</a:t>
            </a:fld>
            <a:endParaRPr lang="en-US"/>
          </a:p>
        </p:txBody>
      </p:sp>
      <p:pic>
        <p:nvPicPr>
          <p:cNvPr id="6" name="Google Shape;91;ge0f568fa40_0_30">
            <a:extLst>
              <a:ext uri="{FF2B5EF4-FFF2-40B4-BE49-F238E27FC236}">
                <a16:creationId xmlns:a16="http://schemas.microsoft.com/office/drawing/2014/main" id="{A8314868-7910-4014-9C53-72F686595EA1}"/>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062016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D019-FBDE-4C57-8691-747A42E68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1FFC75-6474-4B4B-B283-3F98BFAE7FD0}"/>
              </a:ext>
            </a:extLst>
          </p:cNvPr>
          <p:cNvSpPr>
            <a:spLocks noGrp="1"/>
          </p:cNvSpPr>
          <p:nvPr>
            <p:ph idx="1"/>
          </p:nvPr>
        </p:nvSpPr>
        <p:spPr>
          <a:xfrm>
            <a:off x="5183188" y="987425"/>
            <a:ext cx="6172200" cy="4873625"/>
          </a:xfrm>
        </p:spPr>
        <p:txBody>
          <a:bodyPr>
            <a:normAutofit/>
          </a:bodyPr>
          <a:lstStyle>
            <a:lvl1pPr>
              <a:defRPr sz="1200">
                <a:latin typeface="Roboto" panose="02000000000000000000" pitchFamily="2" charset="0"/>
                <a:ea typeface="Roboto" panose="02000000000000000000" pitchFamily="2" charset="0"/>
              </a:defRPr>
            </a:lvl1pPr>
            <a:lvl2pPr>
              <a:defRPr sz="1200">
                <a:latin typeface="Roboto" panose="02000000000000000000" pitchFamily="2" charset="0"/>
                <a:ea typeface="Roboto" panose="02000000000000000000" pitchFamily="2" charset="0"/>
              </a:defRPr>
            </a:lvl2pPr>
            <a:lvl3pPr>
              <a:defRPr sz="1200">
                <a:latin typeface="Roboto" panose="02000000000000000000" pitchFamily="2" charset="0"/>
                <a:ea typeface="Roboto" panose="02000000000000000000" pitchFamily="2" charset="0"/>
              </a:defRPr>
            </a:lvl3pPr>
            <a:lvl4pPr>
              <a:defRPr sz="1200">
                <a:latin typeface="Roboto" panose="02000000000000000000" pitchFamily="2" charset="0"/>
                <a:ea typeface="Roboto" panose="02000000000000000000" pitchFamily="2" charset="0"/>
              </a:defRPr>
            </a:lvl4pPr>
            <a:lvl5pPr>
              <a:defRPr sz="12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3297BBA-6324-4619-A1F9-BCEA7B42E3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612C6-ED59-4E95-A669-415101873526}"/>
              </a:ext>
            </a:extLst>
          </p:cNvPr>
          <p:cNvSpPr>
            <a:spLocks noGrp="1"/>
          </p:cNvSpPr>
          <p:nvPr>
            <p:ph type="dt" sz="half" idx="10"/>
          </p:nvPr>
        </p:nvSpPr>
        <p:spPr/>
        <p:txBody>
          <a:bodyPr/>
          <a:lstStyle/>
          <a:p>
            <a:fld id="{BBB77E07-F63E-4A98-B5AF-D140F5E411CE}" type="datetimeFigureOut">
              <a:rPr lang="en-US" smtClean="0"/>
              <a:t>12/17/2021</a:t>
            </a:fld>
            <a:endParaRPr lang="en-US"/>
          </a:p>
        </p:txBody>
      </p:sp>
      <p:sp>
        <p:nvSpPr>
          <p:cNvPr id="6" name="Footer Placeholder 5">
            <a:extLst>
              <a:ext uri="{FF2B5EF4-FFF2-40B4-BE49-F238E27FC236}">
                <a16:creationId xmlns:a16="http://schemas.microsoft.com/office/drawing/2014/main" id="{9B7754F7-09B0-47B7-B924-B1E1B09E9E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F87EE8-BF58-47A7-81E3-6734FD8DC1A4}"/>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3423597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A176-3949-4497-838B-824C85808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C4CABF-932D-4373-B971-0A197FDB83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B9FFE4-E4AE-4199-881F-314533005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C84C7A-EA74-4F67-B15B-BAB7C8306923}"/>
              </a:ext>
            </a:extLst>
          </p:cNvPr>
          <p:cNvSpPr>
            <a:spLocks noGrp="1"/>
          </p:cNvSpPr>
          <p:nvPr>
            <p:ph type="dt" sz="half" idx="10"/>
          </p:nvPr>
        </p:nvSpPr>
        <p:spPr/>
        <p:txBody>
          <a:bodyPr/>
          <a:lstStyle/>
          <a:p>
            <a:fld id="{BBB77E07-F63E-4A98-B5AF-D140F5E411CE}" type="datetimeFigureOut">
              <a:rPr lang="en-US" smtClean="0"/>
              <a:t>12/17/2021</a:t>
            </a:fld>
            <a:endParaRPr lang="en-US"/>
          </a:p>
        </p:txBody>
      </p:sp>
      <p:sp>
        <p:nvSpPr>
          <p:cNvPr id="6" name="Footer Placeholder 5">
            <a:extLst>
              <a:ext uri="{FF2B5EF4-FFF2-40B4-BE49-F238E27FC236}">
                <a16:creationId xmlns:a16="http://schemas.microsoft.com/office/drawing/2014/main" id="{0C680B5C-03C5-467C-85AC-30ABE16B4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F8191-F720-42D6-9EEE-6168E0117D03}"/>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2942187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2F4-C5E2-49F0-94BF-2822FA4EA7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CF00E7-06ED-4179-8C96-B634F74CE1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9F9DC9-317E-4F71-AFC5-EAE835D5BA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77E07-F63E-4A98-B5AF-D140F5E411CE}" type="datetimeFigureOut">
              <a:rPr lang="en-US" smtClean="0"/>
              <a:t>12/17/2021</a:t>
            </a:fld>
            <a:endParaRPr lang="en-US"/>
          </a:p>
        </p:txBody>
      </p:sp>
      <p:sp>
        <p:nvSpPr>
          <p:cNvPr id="5" name="Footer Placeholder 4">
            <a:extLst>
              <a:ext uri="{FF2B5EF4-FFF2-40B4-BE49-F238E27FC236}">
                <a16:creationId xmlns:a16="http://schemas.microsoft.com/office/drawing/2014/main" id="{8C217F64-AAD1-4D4C-8958-3201CB2D2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81DD15-82AC-4C9A-8A6B-B6270899A3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F408B-D2E7-4A18-A226-D64F8D99CF0C}" type="slidenum">
              <a:rPr lang="en-US" smtClean="0"/>
              <a:t>‹#›</a:t>
            </a:fld>
            <a:endParaRPr lang="en-US"/>
          </a:p>
        </p:txBody>
      </p:sp>
    </p:spTree>
    <p:extLst>
      <p:ext uri="{BB962C8B-B14F-4D97-AF65-F5344CB8AC3E}">
        <p14:creationId xmlns:p14="http://schemas.microsoft.com/office/powerpoint/2010/main" val="1374215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572781214"/>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1333" b="0" i="0" u="none" strike="noStrike" kern="0" cap="none" spc="0" normalizeH="0" baseline="0" noProof="0" smtClean="0">
                <a:ln>
                  <a:noFill/>
                </a:ln>
                <a:solidFill>
                  <a:srgbClr val="595959"/>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0"/>
                </a:spcAft>
                <a:buClr>
                  <a:srgbClr val="000000"/>
                </a:buClr>
                <a:buSzPts val="1000"/>
                <a:buFont typeface="Arial"/>
                <a:buNone/>
                <a:tabLst/>
                <a:defRPr/>
              </a:pPr>
              <a:t>‹#›</a:t>
            </a:fld>
            <a:endParaRPr kumimoji="0" lang="en-US" sz="1333" b="0" i="0" u="none" strike="noStrike" kern="0" cap="none" spc="0" normalizeH="0" baseline="0" noProof="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11352915"/>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56;ge186f0615c_7_0">
            <a:extLst>
              <a:ext uri="{FF2B5EF4-FFF2-40B4-BE49-F238E27FC236}">
                <a16:creationId xmlns:a16="http://schemas.microsoft.com/office/drawing/2014/main" id="{D749832E-E7D4-46B5-81F6-512DCF81F42E}"/>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 name="Google Shape;57;ge186f0615c_7_0">
            <a:extLst>
              <a:ext uri="{FF2B5EF4-FFF2-40B4-BE49-F238E27FC236}">
                <a16:creationId xmlns:a16="http://schemas.microsoft.com/office/drawing/2014/main" id="{5D046627-53FC-4127-85E7-DEB272A7A274}"/>
              </a:ext>
            </a:extLst>
          </p:cNvPr>
          <p:cNvSpPr txBox="1"/>
          <p:nvPr/>
        </p:nvSpPr>
        <p:spPr>
          <a:xfrm>
            <a:off x="4418270" y="4021890"/>
            <a:ext cx="3788470" cy="70785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1" dirty="0">
                <a:solidFill>
                  <a:srgbClr val="FFFFFF"/>
                </a:solidFill>
                <a:latin typeface="Arial"/>
                <a:ea typeface="Arial"/>
                <a:cs typeface="Arial"/>
                <a:sym typeface="Arial"/>
              </a:rPr>
              <a:t>Predictive Modeling</a:t>
            </a:r>
          </a:p>
          <a:p>
            <a:pPr marL="0" marR="0" lvl="0" indent="0" algn="ctr" rtl="0">
              <a:lnSpc>
                <a:spcPct val="100000"/>
              </a:lnSpc>
              <a:spcBef>
                <a:spcPts val="0"/>
              </a:spcBef>
              <a:spcAft>
                <a:spcPts val="0"/>
              </a:spcAft>
              <a:buClr>
                <a:srgbClr val="000000"/>
              </a:buClr>
              <a:buSzPts val="1700"/>
              <a:buFont typeface="Arial"/>
              <a:buNone/>
            </a:pPr>
            <a:r>
              <a:rPr lang="en-US" sz="1700" b="1" dirty="0">
                <a:solidFill>
                  <a:srgbClr val="FFFFFF"/>
                </a:solidFill>
                <a:latin typeface="Arial"/>
                <a:ea typeface="Arial"/>
                <a:cs typeface="Arial"/>
                <a:sym typeface="Arial"/>
              </a:rPr>
              <a:t>Multiple Linear Regression</a:t>
            </a:r>
            <a:endParaRPr lang="en-US" sz="1700" b="1"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2826521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Adjusted R-Squared</a:t>
            </a:r>
          </a:p>
        </p:txBody>
      </p:sp>
      <p:sp>
        <p:nvSpPr>
          <p:cNvPr id="3" name="Content Placeholder 2"/>
          <p:cNvSpPr>
            <a:spLocks noGrp="1"/>
          </p:cNvSpPr>
          <p:nvPr>
            <p:ph idx="1"/>
          </p:nvPr>
        </p:nvSpPr>
        <p:spPr>
          <a:xfrm>
            <a:off x="900000" y="1800000"/>
            <a:ext cx="10515600" cy="4351338"/>
          </a:xfrm>
        </p:spPr>
        <p:txBody>
          <a:bodyPr>
            <a:normAutofit/>
          </a:bodyPr>
          <a:lstStyle/>
          <a:p>
            <a:pPr marL="517230" lvl="1" indent="-285750" defTabSz="514400">
              <a:lnSpc>
                <a:spcPct val="100000"/>
              </a:lnSpc>
              <a:spcBef>
                <a:spcPct val="20000"/>
              </a:spcBef>
              <a:buClr>
                <a:schemeClr val="bg1"/>
              </a:buClr>
              <a:buFont typeface="Wingdings" panose="05000000000000000000" pitchFamily="2" charset="2"/>
              <a:buChar char="§"/>
            </a:pPr>
            <a:r>
              <a:rPr lang="en-US" sz="1400" dirty="0"/>
              <a:t>Its value depends on the number of explanatory variables</a:t>
            </a:r>
          </a:p>
          <a:p>
            <a:pPr marL="517230" lvl="1" indent="-285750" defTabSz="514400">
              <a:lnSpc>
                <a:spcPct val="100000"/>
              </a:lnSpc>
              <a:spcBef>
                <a:spcPct val="20000"/>
              </a:spcBef>
              <a:buClr>
                <a:schemeClr val="bg1"/>
              </a:buClr>
              <a:buFont typeface="Wingdings" panose="05000000000000000000" pitchFamily="2" charset="2"/>
              <a:buChar char="§"/>
            </a:pPr>
            <a:r>
              <a:rPr lang="en-US" sz="1400" dirty="0"/>
              <a:t>Imposes a penalty for adding additional explanatory variables</a:t>
            </a:r>
          </a:p>
          <a:p>
            <a:pPr marL="517230" lvl="1" indent="-285750" defTabSz="514400">
              <a:lnSpc>
                <a:spcPct val="100000"/>
              </a:lnSpc>
              <a:spcBef>
                <a:spcPct val="20000"/>
              </a:spcBef>
              <a:buClr>
                <a:schemeClr val="bg1"/>
              </a:buClr>
              <a:buFont typeface="Wingdings" panose="05000000000000000000" pitchFamily="2" charset="2"/>
              <a:buChar char="§"/>
            </a:pPr>
            <a:r>
              <a:rPr lang="en-US" sz="1400" dirty="0"/>
              <a:t>It is usually written as (R-bar squared)</a:t>
            </a:r>
          </a:p>
          <a:p>
            <a:pPr marL="517230" lvl="1" indent="-285750" defTabSz="514400">
              <a:lnSpc>
                <a:spcPct val="100000"/>
              </a:lnSpc>
              <a:spcBef>
                <a:spcPct val="20000"/>
              </a:spcBef>
              <a:buClr>
                <a:schemeClr val="bg1"/>
              </a:buClr>
              <a:buFont typeface="Wingdings" panose="05000000000000000000" pitchFamily="2" charset="2"/>
              <a:buChar char="§"/>
            </a:pPr>
            <a:r>
              <a:rPr lang="en-US" sz="1400" dirty="0"/>
              <a:t>Very different from R when there are too many predictors and  n is less</a:t>
            </a:r>
          </a:p>
          <a:p>
            <a:pPr marL="64300" lvl="0" indent="0" defTabSz="514400">
              <a:lnSpc>
                <a:spcPct val="100000"/>
              </a:lnSpc>
              <a:spcBef>
                <a:spcPct val="20000"/>
              </a:spcBef>
              <a:buClr>
                <a:srgbClr val="4E67C8"/>
              </a:buClr>
              <a:buNone/>
            </a:pPr>
            <a:endParaRPr lang="en-US" sz="1400" dirty="0"/>
          </a:p>
          <a:p>
            <a:pPr marL="192900" lvl="0" indent="-128600" defTabSz="514400">
              <a:lnSpc>
                <a:spcPct val="100000"/>
              </a:lnSpc>
              <a:spcBef>
                <a:spcPct val="20000"/>
              </a:spcBef>
              <a:buClr>
                <a:srgbClr val="4E67C8"/>
              </a:buClr>
            </a:pPr>
            <a:endParaRPr lang="en-IN" sz="1400" dirty="0"/>
          </a:p>
          <a:p>
            <a:pPr marL="0" indent="0">
              <a:buNone/>
            </a:pPr>
            <a:endParaRPr lang="en-US" sz="1400" dirty="0"/>
          </a:p>
        </p:txBody>
      </p:sp>
      <mc:AlternateContent xmlns:mc="http://schemas.openxmlformats.org/markup-compatibility/2006" xmlns:a14="http://schemas.microsoft.com/office/drawing/2010/main">
        <mc:Choice Requires="a14">
          <p:sp>
            <p:nvSpPr>
              <p:cNvPr id="4" name="Object 3"/>
              <p:cNvSpPr txBox="1"/>
              <p:nvPr/>
            </p:nvSpPr>
            <p:spPr bwMode="auto">
              <a:xfrm>
                <a:off x="3007922" y="3258294"/>
                <a:ext cx="3314700" cy="6223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p>
                        <m:sSupPr>
                          <m:ctrlPr>
                            <a:rPr lang="en-US" sz="2000" i="1" smtClean="0">
                              <a:solidFill>
                                <a:schemeClr val="bg1"/>
                              </a:solidFill>
                              <a:latin typeface="Cambria Math" panose="02040503050406030204" pitchFamily="18" charset="0"/>
                            </a:rPr>
                          </m:ctrlPr>
                        </m:sSupPr>
                        <m:e>
                          <m:acc>
                            <m:accPr>
                              <m:chr m:val="̄"/>
                              <m:ctrlPr>
                                <a:rPr lang="en-US" sz="2000" i="1">
                                  <a:solidFill>
                                    <a:schemeClr val="bg1"/>
                                  </a:solidFill>
                                  <a:latin typeface="Cambria Math" panose="02040503050406030204" pitchFamily="18" charset="0"/>
                                </a:rPr>
                              </m:ctrlPr>
                            </m:accPr>
                            <m:e>
                              <m:r>
                                <a:rPr lang="en-US" sz="2000" i="1">
                                  <a:solidFill>
                                    <a:schemeClr val="bg1"/>
                                  </a:solidFill>
                                  <a:latin typeface="Cambria Math" panose="02040503050406030204" pitchFamily="18" charset="0"/>
                                </a:rPr>
                                <m:t>𝑅</m:t>
                              </m:r>
                            </m:e>
                          </m:acc>
                        </m:e>
                        <m:sup>
                          <m:r>
                            <a:rPr lang="en-US" sz="2000" i="1">
                              <a:solidFill>
                                <a:schemeClr val="bg1"/>
                              </a:solidFill>
                              <a:latin typeface="Cambria Math" panose="02040503050406030204" pitchFamily="18" charset="0"/>
                            </a:rPr>
                            <m:t>2</m:t>
                          </m:r>
                        </m:sup>
                      </m:sSup>
                      <m:r>
                        <a:rPr lang="en-US" sz="2000" i="1">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𝑆𝑆𝐸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𝑛</m:t>
                          </m:r>
                          <m:r>
                            <a:rPr lang="en-US" sz="2000" b="0" i="1"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𝑘</m:t>
                          </m:r>
                          <m:r>
                            <a:rPr lang="en-US" sz="2000" i="1">
                              <a:solidFill>
                                <a:schemeClr val="bg1"/>
                              </a:solidFill>
                              <a:latin typeface="Cambria Math" panose="02040503050406030204" pitchFamily="18" charset="0"/>
                            </a:rPr>
                            <m:t>−1)</m:t>
                          </m:r>
                        </m:num>
                        <m:den>
                          <m:r>
                            <a:rPr lang="en-US" sz="2000" b="0" i="1" smtClean="0">
                              <a:solidFill>
                                <a:schemeClr val="bg1"/>
                              </a:solidFill>
                              <a:latin typeface="Cambria Math" panose="02040503050406030204" pitchFamily="18" charset="0"/>
                            </a:rPr>
                            <m:t>𝑆𝑆𝑇</m:t>
                          </m:r>
                          <m:r>
                            <a:rPr lang="en-US" sz="2000" b="0" i="1" smtClean="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𝑛</m:t>
                          </m:r>
                          <m:r>
                            <a:rPr lang="en-US" sz="2000" i="1">
                              <a:solidFill>
                                <a:schemeClr val="bg1"/>
                              </a:solidFill>
                              <a:latin typeface="Cambria Math" panose="02040503050406030204" pitchFamily="18" charset="0"/>
                            </a:rPr>
                            <m:t>−1)</m:t>
                          </m:r>
                        </m:den>
                      </m:f>
                    </m:oMath>
                  </m:oMathPara>
                </a14:m>
                <a:endParaRPr lang="en-US" sz="2000" dirty="0">
                  <a:solidFill>
                    <a:schemeClr val="bg1"/>
                  </a:solidFill>
                </a:endParaRPr>
              </a:p>
            </p:txBody>
          </p:sp>
        </mc:Choice>
        <mc:Fallback xmlns="">
          <p:sp>
            <p:nvSpPr>
              <p:cNvPr id="4" name="Object 3"/>
              <p:cNvSpPr txBox="1">
                <a:spLocks noRot="1" noChangeAspect="1" noMove="1" noResize="1" noEditPoints="1" noAdjustHandles="1" noChangeArrowheads="1" noChangeShapeType="1" noTextEdit="1"/>
              </p:cNvSpPr>
              <p:nvPr/>
            </p:nvSpPr>
            <p:spPr bwMode="auto">
              <a:xfrm>
                <a:off x="3007922" y="3258294"/>
                <a:ext cx="3314700" cy="622300"/>
              </a:xfrm>
              <a:prstGeom prst="rect">
                <a:avLst/>
              </a:prstGeom>
              <a:blipFill>
                <a:blip r:embed="rId2"/>
                <a:stretch>
                  <a:fillRect b="-9709"/>
                </a:stretch>
              </a:blipFill>
              <a:ln>
                <a:noFill/>
              </a:ln>
              <a:effectLst/>
            </p:spPr>
            <p:txBody>
              <a:bodyPr/>
              <a:lstStyle/>
              <a:p>
                <a:r>
                  <a:rPr lang="en-US">
                    <a:noFill/>
                  </a:rPr>
                  <a:t> </a:t>
                </a:r>
              </a:p>
            </p:txBody>
          </p:sp>
        </mc:Fallback>
      </mc:AlternateContent>
      <p:sp>
        <p:nvSpPr>
          <p:cNvPr id="6" name="Rectangle 5"/>
          <p:cNvSpPr/>
          <p:nvPr/>
        </p:nvSpPr>
        <p:spPr>
          <a:xfrm>
            <a:off x="2895600" y="4259212"/>
            <a:ext cx="6400800" cy="307777"/>
          </a:xfrm>
          <a:prstGeom prst="rect">
            <a:avLst/>
          </a:prstGeom>
        </p:spPr>
        <p:txBody>
          <a:bodyPr wrap="square">
            <a:spAutoFit/>
          </a:bodyPr>
          <a:lstStyle/>
          <a:p>
            <a:r>
              <a:rPr lang="en-GB" sz="1400" dirty="0">
                <a:solidFill>
                  <a:schemeClr val="bg1"/>
                </a:solidFill>
                <a:latin typeface="Roboto" panose="02000000000000000000" pitchFamily="2" charset="0"/>
                <a:ea typeface="Roboto" panose="02000000000000000000" pitchFamily="2" charset="0"/>
              </a:rPr>
              <a:t>n-number of observations, k-number of parameters</a:t>
            </a:r>
            <a:endParaRPr lang="en-US" sz="14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35900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00" y="360000"/>
            <a:ext cx="10515600" cy="1325563"/>
          </a:xfrm>
        </p:spPr>
        <p:txBody>
          <a:bodyPr/>
          <a:lstStyle/>
          <a:p>
            <a:r>
              <a:rPr lang="en-US" b="1" dirty="0"/>
              <a:t>R-Squared vs Adjusted R-Squared</a:t>
            </a:r>
          </a:p>
        </p:txBody>
      </p:sp>
      <p:pic>
        <p:nvPicPr>
          <p:cNvPr id="4" name="Content Placeholder 4"/>
          <p:cNvPicPr>
            <a:picLocks noGrp="1" noChangeAspect="1"/>
          </p:cNvPicPr>
          <p:nvPr>
            <p:ph idx="1"/>
          </p:nvPr>
        </p:nvPicPr>
        <p:blipFill>
          <a:blip r:embed="rId2"/>
          <a:stretch>
            <a:fillRect/>
          </a:stretch>
        </p:blipFill>
        <p:spPr>
          <a:xfrm>
            <a:off x="2835965" y="2146853"/>
            <a:ext cx="6096000" cy="36973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1034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000"/>
            <a:ext cx="10515600" cy="1325563"/>
          </a:xfrm>
        </p:spPr>
        <p:txBody>
          <a:bodyPr/>
          <a:lstStyle/>
          <a:p>
            <a:r>
              <a:rPr lang="en-US" b="1" dirty="0"/>
              <a:t>Validation and Cross-Validation</a:t>
            </a:r>
          </a:p>
        </p:txBody>
      </p:sp>
      <p:sp>
        <p:nvSpPr>
          <p:cNvPr id="3" name="Content Placeholder 2"/>
          <p:cNvSpPr>
            <a:spLocks noGrp="1"/>
          </p:cNvSpPr>
          <p:nvPr>
            <p:ph idx="1"/>
          </p:nvPr>
        </p:nvSpPr>
        <p:spPr>
          <a:xfrm>
            <a:off x="900000" y="1800000"/>
            <a:ext cx="10515600" cy="4351338"/>
          </a:xfrm>
        </p:spPr>
        <p:txBody>
          <a:bodyPr>
            <a:noAutofit/>
          </a:bodyPr>
          <a:lstStyle/>
          <a:p>
            <a:pPr>
              <a:buFont typeface="Wingdings" panose="05000000000000000000" pitchFamily="2" charset="2"/>
              <a:buChar char="§"/>
            </a:pPr>
            <a:r>
              <a:rPr lang="en-US" sz="1400" dirty="0"/>
              <a:t>As an alternative to the approaches just discussed, we can directly estimate the test error using the validation set and cross-validation methods. We can compute the validation set error or the cross-validation error for each model under consideration, and then select the model for which the resulting estimated test error is smallest. </a:t>
            </a:r>
          </a:p>
          <a:p>
            <a:pPr>
              <a:buFont typeface="Wingdings" panose="05000000000000000000" pitchFamily="2" charset="2"/>
              <a:buChar char="§"/>
            </a:pPr>
            <a:endParaRPr lang="en-US" sz="1400" dirty="0"/>
          </a:p>
          <a:p>
            <a:pPr>
              <a:buFont typeface="Wingdings" panose="05000000000000000000" pitchFamily="2" charset="2"/>
              <a:buChar char="§"/>
            </a:pPr>
            <a:r>
              <a:rPr lang="en-US" sz="1400" dirty="0"/>
              <a:t>This procedure has an advantage relative to metrics like adjusted </a:t>
            </a:r>
            <a:r>
              <a:rPr lang="en-US" sz="1400" i="1" dirty="0" err="1"/>
              <a:t>R_squared</a:t>
            </a:r>
            <a:r>
              <a:rPr lang="en-US" sz="1400" dirty="0"/>
              <a:t>, in that it provides a direct estimate of the test error and makes fewer assumptions about the true underlying model. It can also be used in a wider range of model selection tasks, even in cases where it is hard to pinpoint the model degrees of freedom (e.g. the number of predictors in the model) or hard to estimate the error variance.</a:t>
            </a:r>
          </a:p>
        </p:txBody>
      </p:sp>
    </p:spTree>
    <p:extLst>
      <p:ext uri="{BB962C8B-B14F-4D97-AF65-F5344CB8AC3E}">
        <p14:creationId xmlns:p14="http://schemas.microsoft.com/office/powerpoint/2010/main" val="525673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00" y="360000"/>
            <a:ext cx="10515600" cy="1325563"/>
          </a:xfrm>
        </p:spPr>
        <p:txBody>
          <a:bodyPr/>
          <a:lstStyle/>
          <a:p>
            <a:r>
              <a:rPr lang="en-US" b="1" dirty="0"/>
              <a:t>Multiple Regression- issues</a:t>
            </a:r>
          </a:p>
        </p:txBody>
      </p:sp>
      <p:sp>
        <p:nvSpPr>
          <p:cNvPr id="3" name="Content Placeholder 2"/>
          <p:cNvSpPr>
            <a:spLocks noGrp="1"/>
          </p:cNvSpPr>
          <p:nvPr>
            <p:ph idx="1"/>
          </p:nvPr>
        </p:nvSpPr>
        <p:spPr/>
        <p:txBody>
          <a:bodyPr>
            <a:normAutofit/>
          </a:bodyPr>
          <a:lstStyle/>
          <a:p>
            <a:pPr marL="0" indent="0" algn="l">
              <a:buNone/>
            </a:pPr>
            <a:r>
              <a:rPr lang="en-US" sz="1400" dirty="0"/>
              <a:t>Multiple regression is wonderful - In that it allows you to consider the effect of multiple variables simultaneously. But w</a:t>
            </a:r>
            <a:r>
              <a:rPr lang="en-US" sz="1400" b="0" i="0" u="none" strike="noStrike" baseline="0" dirty="0"/>
              <a:t>hen we fit a linear regression model to a particular data set, many problems may occur. Most common among these are the following:</a:t>
            </a:r>
          </a:p>
          <a:p>
            <a:pPr marL="0" indent="0" algn="l">
              <a:buNone/>
            </a:pPr>
            <a:endParaRPr lang="en-US" sz="1400" dirty="0"/>
          </a:p>
          <a:p>
            <a:pPr marL="0" indent="0" algn="l">
              <a:buNone/>
            </a:pPr>
            <a:r>
              <a:rPr lang="en-US" sz="1400" b="0" i="1" u="none" strike="noStrike" baseline="0" dirty="0"/>
              <a:t>1. Non-linearity of the response-predictor relationships.</a:t>
            </a:r>
          </a:p>
          <a:p>
            <a:pPr marL="0" indent="0" algn="l">
              <a:buNone/>
            </a:pPr>
            <a:r>
              <a:rPr lang="en-US" sz="1400" b="0" i="0" u="none" strike="noStrike" baseline="0" dirty="0"/>
              <a:t>2. </a:t>
            </a:r>
            <a:r>
              <a:rPr lang="en-US" sz="1400" b="0" i="1" u="none" strike="noStrike" baseline="0" dirty="0"/>
              <a:t>Correlation of error terms.</a:t>
            </a:r>
          </a:p>
          <a:p>
            <a:pPr marL="0" indent="0" algn="l">
              <a:buNone/>
            </a:pPr>
            <a:r>
              <a:rPr lang="en-US" sz="1400" b="0" i="0" u="none" strike="noStrike" baseline="0" dirty="0"/>
              <a:t>3. </a:t>
            </a:r>
            <a:r>
              <a:rPr lang="en-US" sz="1400" b="0" i="1" u="none" strike="noStrike" baseline="0" dirty="0"/>
              <a:t>Non-constant variance of error terms.</a:t>
            </a:r>
          </a:p>
          <a:p>
            <a:pPr marL="0" indent="0" algn="l">
              <a:buNone/>
            </a:pPr>
            <a:r>
              <a:rPr lang="en-US" sz="1400" b="0" i="0" u="none" strike="noStrike" baseline="0" dirty="0"/>
              <a:t>4. </a:t>
            </a:r>
            <a:r>
              <a:rPr lang="en-US" sz="1400" b="0" i="1" u="none" strike="noStrike" baseline="0" dirty="0"/>
              <a:t>Outliers.</a:t>
            </a:r>
          </a:p>
          <a:p>
            <a:pPr marL="0" indent="0" algn="l">
              <a:buNone/>
            </a:pPr>
            <a:r>
              <a:rPr lang="en-US" sz="1400" b="0" i="0" u="none" strike="noStrike" baseline="0" dirty="0"/>
              <a:t>5. </a:t>
            </a:r>
            <a:r>
              <a:rPr lang="en-US" sz="1400" b="0" i="1" u="none" strike="noStrike" baseline="0" dirty="0"/>
              <a:t>High-leverage points.</a:t>
            </a:r>
          </a:p>
          <a:p>
            <a:pPr marL="0" indent="0" algn="l">
              <a:buNone/>
            </a:pPr>
            <a:r>
              <a:rPr lang="en-US" sz="1400" b="0" i="0" u="none" strike="noStrike" baseline="0" dirty="0"/>
              <a:t>6. </a:t>
            </a:r>
            <a:r>
              <a:rPr lang="en-US" sz="1400" b="0" i="1" u="none" strike="noStrike" baseline="0" dirty="0"/>
              <a:t>Collinearity.</a:t>
            </a:r>
            <a:endParaRPr lang="en-US" sz="1400" dirty="0"/>
          </a:p>
          <a:p>
            <a:endParaRPr lang="en-US" sz="1400" dirty="0"/>
          </a:p>
        </p:txBody>
      </p:sp>
    </p:spTree>
    <p:extLst>
      <p:ext uri="{BB962C8B-B14F-4D97-AF65-F5344CB8AC3E}">
        <p14:creationId xmlns:p14="http://schemas.microsoft.com/office/powerpoint/2010/main" val="2804103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Multicollinearity</a:t>
            </a:r>
          </a:p>
        </p:txBody>
      </p:sp>
      <p:sp>
        <p:nvSpPr>
          <p:cNvPr id="3" name="Content Placeholder 2"/>
          <p:cNvSpPr>
            <a:spLocks noGrp="1"/>
          </p:cNvSpPr>
          <p:nvPr>
            <p:ph idx="1"/>
          </p:nvPr>
        </p:nvSpPr>
        <p:spPr>
          <a:xfrm>
            <a:off x="900000" y="1800000"/>
            <a:ext cx="10515600" cy="4351338"/>
          </a:xfrm>
        </p:spPr>
        <p:txBody>
          <a:bodyPr>
            <a:normAutofit/>
          </a:bodyPr>
          <a:lstStyle/>
          <a:p>
            <a:pPr lvl="0" defTabSz="514400">
              <a:lnSpc>
                <a:spcPct val="100000"/>
              </a:lnSpc>
              <a:spcBef>
                <a:spcPct val="20000"/>
              </a:spcBef>
              <a:buClr>
                <a:schemeClr val="bg1"/>
              </a:buClr>
              <a:buFont typeface="Wingdings" panose="05000000000000000000" pitchFamily="2" charset="2"/>
              <a:buChar char="§"/>
            </a:pPr>
            <a:r>
              <a:rPr lang="en-US" sz="1400" b="1" dirty="0"/>
              <a:t>Multicollinearity</a:t>
            </a:r>
            <a:r>
              <a:rPr lang="en-US" sz="1400" dirty="0"/>
              <a:t> is a state of very high inter-correlations or inter-associations among the independent variables. It is therefore a type of disturbance in the data, and if present in the data the statistical inferences made about the data may not be reliable.</a:t>
            </a:r>
          </a:p>
          <a:p>
            <a:pPr fontAlgn="base">
              <a:buFont typeface="Wingdings" panose="05000000000000000000" pitchFamily="2" charset="2"/>
              <a:buChar char="§"/>
            </a:pPr>
            <a:r>
              <a:rPr lang="en-US" sz="1400" dirty="0"/>
              <a:t>It is caused by an inaccurate use of dummy variables, by the inclusion of a variable which is computed from other variables in the data set.</a:t>
            </a:r>
          </a:p>
          <a:p>
            <a:pPr fontAlgn="base">
              <a:buFont typeface="Wingdings" panose="05000000000000000000" pitchFamily="2" charset="2"/>
              <a:buChar char="§"/>
            </a:pPr>
            <a:r>
              <a:rPr lang="en-US" sz="1400" dirty="0"/>
              <a:t>Multicollinearity can also result from the repetition of the same kind of variable.</a:t>
            </a:r>
          </a:p>
          <a:p>
            <a:pPr fontAlgn="base">
              <a:buFont typeface="Wingdings" panose="05000000000000000000" pitchFamily="2" charset="2"/>
              <a:buChar char="§"/>
            </a:pPr>
            <a:r>
              <a:rPr lang="en-US" sz="1400" dirty="0"/>
              <a:t>Generally, occurs when the variables are highly correlated to each other.</a:t>
            </a:r>
          </a:p>
          <a:p>
            <a:pPr fontAlgn="base">
              <a:buFont typeface="Wingdings" panose="05000000000000000000" pitchFamily="2" charset="2"/>
              <a:buChar char="§"/>
            </a:pPr>
            <a:r>
              <a:rPr lang="en-US" sz="1400" dirty="0"/>
              <a:t>The parameter estimates will have inflated variance in presence of multicollinearity. </a:t>
            </a:r>
          </a:p>
          <a:p>
            <a:pPr fontAlgn="base">
              <a:buFont typeface="Wingdings" panose="05000000000000000000" pitchFamily="2" charset="2"/>
              <a:buChar char="§"/>
            </a:pPr>
            <a:r>
              <a:rPr lang="en-US" sz="1400" dirty="0"/>
              <a:t>Sometimes the signs of the parameter estimates tend to change.</a:t>
            </a:r>
          </a:p>
          <a:p>
            <a:pPr fontAlgn="base">
              <a:buFont typeface="Wingdings" panose="05000000000000000000" pitchFamily="2" charset="2"/>
              <a:buChar char="§"/>
            </a:pPr>
            <a:r>
              <a:rPr lang="en-US" sz="1400" dirty="0"/>
              <a:t>If the relation between the independent variables grows really strong then the variance of parameter estimates tends to be infinity.</a:t>
            </a:r>
          </a:p>
          <a:p>
            <a:pPr fontAlgn="base"/>
            <a:endParaRPr lang="en-US" sz="1400" dirty="0"/>
          </a:p>
          <a:p>
            <a:pPr marL="192900" lvl="0" indent="-128600" defTabSz="514400">
              <a:lnSpc>
                <a:spcPct val="100000"/>
              </a:lnSpc>
              <a:spcBef>
                <a:spcPct val="20000"/>
              </a:spcBef>
              <a:buClr>
                <a:srgbClr val="4E67C8"/>
              </a:buClr>
            </a:pPr>
            <a:endParaRPr lang="en-IN" sz="1400" dirty="0">
              <a:solidFill>
                <a:prstClr val="black"/>
              </a:solidFill>
            </a:endParaRPr>
          </a:p>
        </p:txBody>
      </p:sp>
    </p:spTree>
    <p:extLst>
      <p:ext uri="{BB962C8B-B14F-4D97-AF65-F5344CB8AC3E}">
        <p14:creationId xmlns:p14="http://schemas.microsoft.com/office/powerpoint/2010/main" val="3511736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Multicollinearity Detection</a:t>
            </a:r>
          </a:p>
        </p:txBody>
      </p:sp>
      <p:sp>
        <p:nvSpPr>
          <p:cNvPr id="3" name="Content Placeholder 2"/>
          <p:cNvSpPr>
            <a:spLocks noGrp="1"/>
          </p:cNvSpPr>
          <p:nvPr>
            <p:ph idx="1"/>
          </p:nvPr>
        </p:nvSpPr>
        <p:spPr>
          <a:xfrm>
            <a:off x="900000" y="1800000"/>
            <a:ext cx="10515600" cy="4351338"/>
          </a:xfrm>
        </p:spPr>
        <p:txBody>
          <a:bodyPr>
            <a:noAutofit/>
          </a:bodyPr>
          <a:lstStyle/>
          <a:p>
            <a:pPr>
              <a:buFont typeface="Wingdings" panose="05000000000000000000" pitchFamily="2" charset="2"/>
              <a:buChar char="§"/>
            </a:pPr>
            <a:r>
              <a:rPr lang="en-US" sz="1400" dirty="0"/>
              <a:t>Several methods offer an approach to this problem. </a:t>
            </a:r>
          </a:p>
          <a:p>
            <a:pPr>
              <a:buFont typeface="Wingdings" panose="05000000000000000000" pitchFamily="2" charset="2"/>
              <a:buChar char="§"/>
            </a:pPr>
            <a:r>
              <a:rPr lang="en-US" sz="1400" dirty="0"/>
              <a:t>One way is to examine a correlation matrix  to search for possible inter-correlations among potential predictor variables. </a:t>
            </a:r>
          </a:p>
          <a:p>
            <a:pPr>
              <a:buFont typeface="Wingdings" panose="05000000000000000000" pitchFamily="2" charset="2"/>
              <a:buChar char="§"/>
            </a:pPr>
            <a:r>
              <a:rPr lang="en-US" sz="1400" dirty="0"/>
              <a:t>If several variables are highly correlated, the researcher can select the variable that is most correlated to the dependent variable and use that variable to represent the others in the analysis. </a:t>
            </a:r>
          </a:p>
          <a:p>
            <a:pPr>
              <a:buFont typeface="Wingdings" panose="05000000000000000000" pitchFamily="2" charset="2"/>
              <a:buChar char="§"/>
            </a:pPr>
            <a:r>
              <a:rPr lang="en-US" sz="1400" dirty="0"/>
              <a:t>One problem with this idea is that correlations can be more complex than simple correlation among variables. </a:t>
            </a:r>
          </a:p>
          <a:p>
            <a:pPr>
              <a:buFont typeface="Wingdings" panose="05000000000000000000" pitchFamily="2" charset="2"/>
              <a:buChar char="§"/>
            </a:pPr>
            <a:r>
              <a:rPr lang="en-US" sz="1400" dirty="0"/>
              <a:t>In other words, simple correlation values do not always reveal multiple correlation between variables. In some instances, variables may not appear to be correlated as pairs, but one variable is a linear combination of several other variables. </a:t>
            </a:r>
          </a:p>
          <a:p>
            <a:pPr>
              <a:buFont typeface="Wingdings" panose="05000000000000000000" pitchFamily="2" charset="2"/>
              <a:buChar char="§"/>
            </a:pPr>
            <a:r>
              <a:rPr lang="en-US" sz="1400" dirty="0"/>
              <a:t>This situation is also an example of multicollinearity, and a cursory observation of the correlation matrix will probably not reveal the problem.</a:t>
            </a:r>
          </a:p>
        </p:txBody>
      </p:sp>
    </p:spTree>
    <p:extLst>
      <p:ext uri="{BB962C8B-B14F-4D97-AF65-F5344CB8AC3E}">
        <p14:creationId xmlns:p14="http://schemas.microsoft.com/office/powerpoint/2010/main" val="1063853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Multicollinearity Detection</a:t>
            </a:r>
          </a:p>
        </p:txBody>
      </p:sp>
      <p:sp>
        <p:nvSpPr>
          <p:cNvPr id="3" name="Content Placeholder 2"/>
          <p:cNvSpPr>
            <a:spLocks noGrp="1"/>
          </p:cNvSpPr>
          <p:nvPr>
            <p:ph idx="1"/>
          </p:nvPr>
        </p:nvSpPr>
        <p:spPr>
          <a:xfrm>
            <a:off x="900000" y="1800000"/>
            <a:ext cx="10515600" cy="4351338"/>
          </a:xfrm>
        </p:spPr>
        <p:txBody>
          <a:bodyPr>
            <a:noAutofit/>
          </a:bodyPr>
          <a:lstStyle/>
          <a:p>
            <a:pPr>
              <a:buFont typeface="Wingdings" panose="05000000000000000000" pitchFamily="2" charset="2"/>
              <a:buChar char="§"/>
            </a:pPr>
            <a:r>
              <a:rPr lang="en-US" sz="1400" dirty="0"/>
              <a:t>Stepwise regression is another way to prevent the problem of multicollinearity. The search process enters the variables one at a time and compares the new variable to those in solution. </a:t>
            </a:r>
          </a:p>
          <a:p>
            <a:pPr>
              <a:buFont typeface="Wingdings" panose="05000000000000000000" pitchFamily="2" charset="2"/>
              <a:buChar char="§"/>
            </a:pPr>
            <a:r>
              <a:rPr lang="en-US" sz="1400" dirty="0"/>
              <a:t>If a new variable is entered and the </a:t>
            </a:r>
            <a:r>
              <a:rPr lang="en-US" sz="1400" i="1" dirty="0"/>
              <a:t>p </a:t>
            </a:r>
            <a:r>
              <a:rPr lang="en-US" sz="1400" dirty="0"/>
              <a:t>values on old variables become nonsignificant, the old variables are dropped out of solution. </a:t>
            </a:r>
          </a:p>
          <a:p>
            <a:pPr>
              <a:buFont typeface="Wingdings" panose="05000000000000000000" pitchFamily="2" charset="2"/>
              <a:buChar char="§"/>
            </a:pPr>
            <a:r>
              <a:rPr lang="en-US" sz="1400" dirty="0"/>
              <a:t>In this manner, it is more difficult for the problem of multicollinearity to affect the regression analysis. Of course, because of multicollinearity, some important predictors may not enter into the analysis.</a:t>
            </a:r>
          </a:p>
          <a:p>
            <a:endParaRPr lang="en-IN" sz="1400" dirty="0"/>
          </a:p>
          <a:p>
            <a:pPr marL="0" indent="0">
              <a:buNone/>
            </a:pPr>
            <a:r>
              <a:rPr lang="en-IN" sz="1400" dirty="0"/>
              <a:t>	</a:t>
            </a:r>
            <a:endParaRPr lang="en-US" sz="1400" dirty="0"/>
          </a:p>
        </p:txBody>
      </p:sp>
    </p:spTree>
    <p:extLst>
      <p:ext uri="{BB962C8B-B14F-4D97-AF65-F5344CB8AC3E}">
        <p14:creationId xmlns:p14="http://schemas.microsoft.com/office/powerpoint/2010/main" val="974078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Multicollinearity Detection</a:t>
            </a:r>
          </a:p>
        </p:txBody>
      </p:sp>
      <p:sp>
        <p:nvSpPr>
          <p:cNvPr id="3" name="Content Placeholder 2"/>
          <p:cNvSpPr>
            <a:spLocks noGrp="1"/>
          </p:cNvSpPr>
          <p:nvPr>
            <p:ph idx="1"/>
          </p:nvPr>
        </p:nvSpPr>
        <p:spPr>
          <a:xfrm>
            <a:off x="900000" y="1800000"/>
            <a:ext cx="10515600" cy="4351338"/>
          </a:xfrm>
        </p:spPr>
        <p:txBody>
          <a:bodyPr>
            <a:noAutofit/>
          </a:bodyPr>
          <a:lstStyle/>
          <a:p>
            <a:pPr>
              <a:buFont typeface="Wingdings" panose="05000000000000000000" pitchFamily="2" charset="2"/>
              <a:buChar char="§"/>
            </a:pPr>
            <a:r>
              <a:rPr lang="en-US" sz="1400" dirty="0"/>
              <a:t>Other techniques are available to attempt to control for the problem of multicollinearity. One is called a </a:t>
            </a:r>
            <a:r>
              <a:rPr lang="en-US" sz="1400" b="1" dirty="0"/>
              <a:t>variance inflation factor (VIF)</a:t>
            </a:r>
            <a:r>
              <a:rPr lang="en-US" sz="1400" dirty="0"/>
              <a:t>, in which a regression analysis is conducted to predict an independent variable by the other independent variables.</a:t>
            </a:r>
          </a:p>
          <a:p>
            <a:pPr>
              <a:buFont typeface="Wingdings" panose="05000000000000000000" pitchFamily="2" charset="2"/>
              <a:buChar char="§"/>
            </a:pPr>
            <a:r>
              <a:rPr lang="en-US" sz="1400" dirty="0"/>
              <a:t>In this case, the independent variable being predicted becomes the dependent variable. As this process is done for each of the independent variables, it is possible to determine whether any of the independent variables are a function of the other independent variables, yielding evidence of multicollinearity.</a:t>
            </a:r>
          </a:p>
          <a:p>
            <a:endParaRPr lang="en-US" sz="1400" dirty="0"/>
          </a:p>
          <a:p>
            <a:endParaRPr lang="en-IN" sz="1400" dirty="0"/>
          </a:p>
          <a:p>
            <a:pPr marL="0" indent="0">
              <a:buNone/>
            </a:pPr>
            <a:endParaRPr lang="en-US" sz="1400" dirty="0"/>
          </a:p>
        </p:txBody>
      </p:sp>
    </p:spTree>
    <p:extLst>
      <p:ext uri="{BB962C8B-B14F-4D97-AF65-F5344CB8AC3E}">
        <p14:creationId xmlns:p14="http://schemas.microsoft.com/office/powerpoint/2010/main" val="191222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Multicollinearity Detection</a:t>
            </a:r>
          </a:p>
        </p:txBody>
      </p:sp>
      <p:sp>
        <p:nvSpPr>
          <p:cNvPr id="3" name="Content Placeholder 2"/>
          <p:cNvSpPr>
            <a:spLocks noGrp="1"/>
          </p:cNvSpPr>
          <p:nvPr>
            <p:ph idx="1"/>
          </p:nvPr>
        </p:nvSpPr>
        <p:spPr>
          <a:xfrm>
            <a:off x="846000" y="1800000"/>
            <a:ext cx="10515600" cy="4351338"/>
          </a:xfrm>
        </p:spPr>
        <p:txBody>
          <a:bodyPr>
            <a:normAutofit/>
          </a:bodyPr>
          <a:lstStyle/>
          <a:p>
            <a:pPr lvl="0" defTabSz="514400">
              <a:lnSpc>
                <a:spcPct val="100000"/>
              </a:lnSpc>
              <a:spcBef>
                <a:spcPct val="20000"/>
              </a:spcBef>
              <a:buClr>
                <a:schemeClr val="bg1"/>
              </a:buClr>
              <a:buFont typeface="Wingdings" panose="05000000000000000000" pitchFamily="2" charset="2"/>
              <a:buChar char="§"/>
            </a:pPr>
            <a:r>
              <a:rPr lang="en-US" sz="1400" dirty="0"/>
              <a:t>1/(1-R</a:t>
            </a:r>
            <a:r>
              <a:rPr lang="en-US" sz="1400" baseline="30000" dirty="0"/>
              <a:t>2</a:t>
            </a:r>
            <a:r>
              <a:rPr lang="en-US" sz="1400" dirty="0"/>
              <a:t>) is called VIF. </a:t>
            </a:r>
            <a:endParaRPr lang="en-US" sz="1400" baseline="30000" dirty="0"/>
          </a:p>
          <a:p>
            <a:pPr defTabSz="514400">
              <a:lnSpc>
                <a:spcPct val="100000"/>
              </a:lnSpc>
              <a:spcBef>
                <a:spcPct val="20000"/>
              </a:spcBef>
              <a:buClr>
                <a:schemeClr val="bg1"/>
              </a:buClr>
              <a:buFont typeface="Wingdings" panose="05000000000000000000" pitchFamily="2" charset="2"/>
              <a:buChar char="§"/>
            </a:pPr>
            <a:r>
              <a:rPr lang="en-US" sz="1400" dirty="0"/>
              <a:t>We can calculate VIF values for each of the predictor variables.</a:t>
            </a:r>
          </a:p>
          <a:p>
            <a:pPr marL="0" lvl="0" indent="0" defTabSz="514400">
              <a:lnSpc>
                <a:spcPct val="100000"/>
              </a:lnSpc>
              <a:spcBef>
                <a:spcPct val="20000"/>
              </a:spcBef>
              <a:buClr>
                <a:srgbClr val="4E67C8"/>
              </a:buClr>
              <a:buNone/>
            </a:pPr>
            <a:r>
              <a:rPr lang="en-IN" sz="1400" dirty="0"/>
              <a:t>      (using software packages)</a:t>
            </a:r>
            <a:endParaRPr lang="en-US" sz="1400" dirty="0"/>
          </a:p>
        </p:txBody>
      </p:sp>
    </p:spTree>
    <p:extLst>
      <p:ext uri="{BB962C8B-B14F-4D97-AF65-F5344CB8AC3E}">
        <p14:creationId xmlns:p14="http://schemas.microsoft.com/office/powerpoint/2010/main" val="1427528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Multicollinearity Detection</a:t>
            </a:r>
          </a:p>
        </p:txBody>
      </p:sp>
      <mc:AlternateContent xmlns:mc="http://schemas.openxmlformats.org/markup-compatibility/2006">
        <mc:Choice xmlns:a14="http://schemas.microsoft.com/office/drawing/2010/main" Requires="a14">
          <p:sp>
            <p:nvSpPr>
              <p:cNvPr id="4" name="Object 22"/>
              <p:cNvSpPr txBox="1">
                <a:spLocks noGrp="1"/>
              </p:cNvSpPr>
              <p:nvPr>
                <p:ph idx="1"/>
              </p:nvPr>
            </p:nvSpPr>
            <p:spPr bwMode="auto">
              <a:xfrm>
                <a:off x="1671472" y="2030308"/>
                <a:ext cx="6708775" cy="674688"/>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m:rPr>
                          <m:sty m:val="p"/>
                        </m:rPr>
                        <a:rPr lang="en-US" sz="2800" i="0" smtClean="0">
                          <a:solidFill>
                            <a:schemeClr val="bg1"/>
                          </a:solidFill>
                          <a:latin typeface="Cambria Math" panose="02040503050406030204" pitchFamily="18" charset="0"/>
                        </a:rPr>
                        <m:t>Y</m:t>
                      </m:r>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𝛽</m:t>
                          </m:r>
                        </m:e>
                        <m:sub>
                          <m:r>
                            <a:rPr lang="en-US" sz="2800" i="0">
                              <a:solidFill>
                                <a:schemeClr val="bg1"/>
                              </a:solidFill>
                              <a:latin typeface="Cambria Math" panose="02040503050406030204" pitchFamily="18" charset="0"/>
                            </a:rPr>
                            <m:t>0</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𝛽</m:t>
                          </m:r>
                        </m:e>
                        <m:sub>
                          <m:r>
                            <a:rPr lang="en-US" sz="2800" i="0">
                              <a:solidFill>
                                <a:schemeClr val="bg1"/>
                              </a:solidFill>
                              <a:latin typeface="Cambria Math" panose="02040503050406030204" pitchFamily="18" charset="0"/>
                            </a:rPr>
                            <m:t>1</m:t>
                          </m:r>
                        </m:sub>
                      </m:sSub>
                      <m:sSub>
                        <m:sSubPr>
                          <m:ctrlPr>
                            <a:rPr lang="en-US" sz="2800" i="1">
                              <a:solidFill>
                                <a:schemeClr val="bg1"/>
                              </a:solidFill>
                              <a:latin typeface="Cambria Math" panose="02040503050406030204" pitchFamily="18" charset="0"/>
                            </a:rPr>
                          </m:ctrlPr>
                        </m:sSubPr>
                        <m:e>
                          <m:r>
                            <m:rPr>
                              <m:sty m:val="p"/>
                            </m:rPr>
                            <a:rPr lang="en-US" sz="2800" i="0">
                              <a:solidFill>
                                <a:schemeClr val="bg1"/>
                              </a:solidFill>
                              <a:latin typeface="Cambria Math" panose="02040503050406030204" pitchFamily="18" charset="0"/>
                            </a:rPr>
                            <m:t>X</m:t>
                          </m:r>
                        </m:e>
                        <m:sub>
                          <m:r>
                            <a:rPr lang="en-US" sz="2800" i="0">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𝛽</m:t>
                          </m:r>
                        </m:e>
                        <m:sub>
                          <m:r>
                            <a:rPr lang="en-US" sz="2800" i="0">
                              <a:solidFill>
                                <a:schemeClr val="bg1"/>
                              </a:solidFill>
                              <a:latin typeface="Cambria Math" panose="02040503050406030204" pitchFamily="18" charset="0"/>
                            </a:rPr>
                            <m:t>2</m:t>
                          </m:r>
                        </m:sub>
                      </m:sSub>
                      <m:sSub>
                        <m:sSubPr>
                          <m:ctrlPr>
                            <a:rPr lang="en-US" sz="2800" i="1">
                              <a:solidFill>
                                <a:schemeClr val="bg1"/>
                              </a:solidFill>
                              <a:latin typeface="Cambria Math" panose="02040503050406030204" pitchFamily="18" charset="0"/>
                            </a:rPr>
                          </m:ctrlPr>
                        </m:sSubPr>
                        <m:e>
                          <m:r>
                            <m:rPr>
                              <m:sty m:val="p"/>
                            </m:rPr>
                            <a:rPr lang="en-US" sz="2800" i="0">
                              <a:solidFill>
                                <a:schemeClr val="bg1"/>
                              </a:solidFill>
                              <a:latin typeface="Cambria Math" panose="02040503050406030204" pitchFamily="18" charset="0"/>
                            </a:rPr>
                            <m:t>X</m:t>
                          </m:r>
                        </m:e>
                        <m:sub>
                          <m:r>
                            <a:rPr lang="en-US" sz="2800" i="0">
                              <a:solidFill>
                                <a:schemeClr val="bg1"/>
                              </a:solidFill>
                              <a:latin typeface="Cambria Math" panose="02040503050406030204" pitchFamily="18" charset="0"/>
                            </a:rPr>
                            <m:t>2</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𝛽</m:t>
                          </m:r>
                        </m:e>
                        <m:sub>
                          <m:r>
                            <a:rPr lang="en-US" sz="2800" i="0">
                              <a:solidFill>
                                <a:schemeClr val="bg1"/>
                              </a:solidFill>
                              <a:latin typeface="Cambria Math" panose="02040503050406030204" pitchFamily="18" charset="0"/>
                            </a:rPr>
                            <m:t>3</m:t>
                          </m:r>
                        </m:sub>
                      </m:sSub>
                      <m:sSub>
                        <m:sSubPr>
                          <m:ctrlPr>
                            <a:rPr lang="en-US" sz="2800" i="1">
                              <a:solidFill>
                                <a:schemeClr val="bg1"/>
                              </a:solidFill>
                              <a:latin typeface="Cambria Math" panose="02040503050406030204" pitchFamily="18" charset="0"/>
                            </a:rPr>
                          </m:ctrlPr>
                        </m:sSubPr>
                        <m:e>
                          <m:r>
                            <m:rPr>
                              <m:sty m:val="p"/>
                            </m:rPr>
                            <a:rPr lang="en-US" sz="2800" i="0">
                              <a:solidFill>
                                <a:schemeClr val="bg1"/>
                              </a:solidFill>
                              <a:latin typeface="Cambria Math" panose="02040503050406030204" pitchFamily="18" charset="0"/>
                            </a:rPr>
                            <m:t>X</m:t>
                          </m:r>
                        </m:e>
                        <m:sub>
                          <m:r>
                            <a:rPr lang="en-US" sz="2800" i="0">
                              <a:solidFill>
                                <a:schemeClr val="bg1"/>
                              </a:solidFill>
                              <a:latin typeface="Cambria Math" panose="02040503050406030204" pitchFamily="18" charset="0"/>
                            </a:rPr>
                            <m:t>3</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𝛽</m:t>
                          </m:r>
                        </m:e>
                        <m:sub>
                          <m:r>
                            <a:rPr lang="en-US" sz="2800" i="0">
                              <a:solidFill>
                                <a:schemeClr val="bg1"/>
                              </a:solidFill>
                              <a:latin typeface="Cambria Math" panose="02040503050406030204" pitchFamily="18" charset="0"/>
                            </a:rPr>
                            <m:t>4</m:t>
                          </m:r>
                        </m:sub>
                      </m:sSub>
                      <m:sSub>
                        <m:sSubPr>
                          <m:ctrlPr>
                            <a:rPr lang="en-US" sz="2800" i="1">
                              <a:solidFill>
                                <a:schemeClr val="bg1"/>
                              </a:solidFill>
                              <a:latin typeface="Cambria Math" panose="02040503050406030204" pitchFamily="18" charset="0"/>
                            </a:rPr>
                          </m:ctrlPr>
                        </m:sSubPr>
                        <m:e>
                          <m:r>
                            <m:rPr>
                              <m:sty m:val="p"/>
                            </m:rPr>
                            <a:rPr lang="en-US" sz="2800" i="0">
                              <a:solidFill>
                                <a:schemeClr val="bg1"/>
                              </a:solidFill>
                              <a:latin typeface="Cambria Math" panose="02040503050406030204" pitchFamily="18" charset="0"/>
                            </a:rPr>
                            <m:t>X</m:t>
                          </m:r>
                        </m:e>
                        <m:sub>
                          <m:r>
                            <a:rPr lang="en-US" sz="2800" i="0">
                              <a:solidFill>
                                <a:schemeClr val="bg1"/>
                              </a:solidFill>
                              <a:latin typeface="Cambria Math" panose="02040503050406030204" pitchFamily="18" charset="0"/>
                            </a:rPr>
                            <m:t>4</m:t>
                          </m:r>
                        </m:sub>
                      </m:sSub>
                    </m:oMath>
                  </m:oMathPara>
                </a14:m>
                <a:endParaRPr lang="en-US" sz="2800" dirty="0">
                  <a:solidFill>
                    <a:schemeClr val="bg1"/>
                  </a:solidFill>
                </a:endParaRPr>
              </a:p>
            </p:txBody>
          </p:sp>
        </mc:Choice>
        <mc:Fallback>
          <p:sp>
            <p:nvSpPr>
              <p:cNvPr id="4" name="Object 22"/>
              <p:cNvSpPr txBox="1">
                <a:spLocks noGrp="1" noRot="1" noChangeAspect="1" noMove="1" noResize="1" noEditPoints="1" noAdjustHandles="1" noChangeArrowheads="1" noChangeShapeType="1" noTextEdit="1"/>
              </p:cNvSpPr>
              <p:nvPr>
                <p:ph idx="1"/>
              </p:nvPr>
            </p:nvSpPr>
            <p:spPr bwMode="auto">
              <a:xfrm>
                <a:off x="1671472" y="2030308"/>
                <a:ext cx="6708775" cy="674688"/>
              </a:xfrm>
              <a:prstGeom prst="rect">
                <a:avLst/>
              </a:prstGeom>
              <a:blipFill>
                <a:blip r:embed="rId2"/>
                <a:stretch>
                  <a:fillRect l="-454"/>
                </a:stretch>
              </a:blipFill>
              <a:ln>
                <a:noFill/>
              </a:ln>
              <a:effectLst/>
            </p:spPr>
            <p:txBody>
              <a:bodyPr/>
              <a:lstStyle/>
              <a:p>
                <a:r>
                  <a:rPr lang="en-IN">
                    <a:noFill/>
                  </a:rPr>
                  <a:t> </a:t>
                </a:r>
              </a:p>
            </p:txBody>
          </p:sp>
        </mc:Fallback>
      </mc:AlternateContent>
      <p:sp>
        <p:nvSpPr>
          <p:cNvPr id="5" name="Rectangle 4"/>
          <p:cNvSpPr/>
          <p:nvPr/>
        </p:nvSpPr>
        <p:spPr>
          <a:xfrm>
            <a:off x="2093843" y="3044617"/>
            <a:ext cx="7679635" cy="1169551"/>
          </a:xfrm>
          <a:prstGeom prst="rect">
            <a:avLst/>
          </a:prstGeom>
        </p:spPr>
        <p:txBody>
          <a:bodyPr wrap="square">
            <a:spAutoFit/>
          </a:bodyPr>
          <a:lstStyle/>
          <a:p>
            <a:pPr marL="285750" indent="-285750">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Build a model X1 vs X2 + X3 + X4 find R square, say R</a:t>
            </a:r>
            <a:r>
              <a:rPr lang="en-US" sz="1400" baseline="-25000" dirty="0">
                <a:solidFill>
                  <a:schemeClr val="bg1"/>
                </a:solidFill>
                <a:latin typeface="Roboto" panose="02000000000000000000" pitchFamily="2" charset="0"/>
                <a:ea typeface="Roboto" panose="02000000000000000000" pitchFamily="2" charset="0"/>
              </a:rPr>
              <a:t>1</a:t>
            </a:r>
            <a:r>
              <a:rPr lang="en-US" sz="1400" baseline="30000" dirty="0">
                <a:solidFill>
                  <a:schemeClr val="bg1"/>
                </a:solidFill>
                <a:latin typeface="Roboto" panose="02000000000000000000" pitchFamily="2" charset="0"/>
                <a:ea typeface="Roboto" panose="02000000000000000000" pitchFamily="2" charset="0"/>
              </a:rPr>
              <a:t>2</a:t>
            </a:r>
          </a:p>
          <a:p>
            <a:pPr marL="285750" indent="-285750">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Build a model X2 vs X1 + X3 + X4 find R square, say R</a:t>
            </a:r>
            <a:r>
              <a:rPr lang="en-US" sz="1400" baseline="-25000" dirty="0">
                <a:solidFill>
                  <a:schemeClr val="bg1"/>
                </a:solidFill>
                <a:latin typeface="Roboto" panose="02000000000000000000" pitchFamily="2" charset="0"/>
                <a:ea typeface="Roboto" panose="02000000000000000000" pitchFamily="2" charset="0"/>
              </a:rPr>
              <a:t>2</a:t>
            </a:r>
            <a:r>
              <a:rPr lang="en-US" sz="1400" baseline="30000" dirty="0">
                <a:solidFill>
                  <a:schemeClr val="bg1"/>
                </a:solidFill>
                <a:latin typeface="Roboto" panose="02000000000000000000" pitchFamily="2" charset="0"/>
                <a:ea typeface="Roboto" panose="02000000000000000000" pitchFamily="2" charset="0"/>
              </a:rPr>
              <a:t>2</a:t>
            </a:r>
            <a:endParaRPr lang="en-US" sz="1400" dirty="0">
              <a:solidFill>
                <a:schemeClr val="bg1"/>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Build a model X3 vs X1 + X2 + X4 find R square, say R</a:t>
            </a:r>
            <a:r>
              <a:rPr lang="en-US" sz="1400" baseline="-25000" dirty="0">
                <a:solidFill>
                  <a:schemeClr val="bg1"/>
                </a:solidFill>
                <a:latin typeface="Roboto" panose="02000000000000000000" pitchFamily="2" charset="0"/>
                <a:ea typeface="Roboto" panose="02000000000000000000" pitchFamily="2" charset="0"/>
              </a:rPr>
              <a:t>3</a:t>
            </a:r>
            <a:r>
              <a:rPr lang="en-US" sz="1400" baseline="30000" dirty="0">
                <a:solidFill>
                  <a:schemeClr val="bg1"/>
                </a:solidFill>
                <a:latin typeface="Roboto" panose="02000000000000000000" pitchFamily="2" charset="0"/>
                <a:ea typeface="Roboto" panose="02000000000000000000" pitchFamily="2" charset="0"/>
              </a:rPr>
              <a:t>2</a:t>
            </a:r>
            <a:endParaRPr lang="en-US" sz="1400" dirty="0">
              <a:solidFill>
                <a:schemeClr val="bg1"/>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Build a model X4 vs X1 + X2 + X3 find R square, say R</a:t>
            </a:r>
            <a:r>
              <a:rPr lang="en-US" sz="1400" baseline="-25000" dirty="0">
                <a:solidFill>
                  <a:schemeClr val="bg1"/>
                </a:solidFill>
                <a:latin typeface="Roboto" panose="02000000000000000000" pitchFamily="2" charset="0"/>
                <a:ea typeface="Roboto" panose="02000000000000000000" pitchFamily="2" charset="0"/>
              </a:rPr>
              <a:t>4</a:t>
            </a:r>
            <a:r>
              <a:rPr lang="en-US" sz="1400" baseline="30000" dirty="0">
                <a:solidFill>
                  <a:schemeClr val="bg1"/>
                </a:solidFill>
                <a:latin typeface="Roboto" panose="02000000000000000000" pitchFamily="2" charset="0"/>
                <a:ea typeface="Roboto" panose="02000000000000000000" pitchFamily="2" charset="0"/>
              </a:rPr>
              <a:t>2</a:t>
            </a:r>
            <a:endParaRPr lang="en-US" sz="1400" dirty="0">
              <a:solidFill>
                <a:schemeClr val="bg1"/>
              </a:solidFill>
              <a:latin typeface="Roboto" panose="02000000000000000000" pitchFamily="2" charset="0"/>
              <a:ea typeface="Roboto" panose="02000000000000000000" pitchFamily="2" charset="0"/>
            </a:endParaRPr>
          </a:p>
          <a:p>
            <a:pPr marL="285750" indent="-285750">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Finally, VIF(</a:t>
            </a:r>
            <a:r>
              <a:rPr lang="en-US" sz="1400" dirty="0" err="1">
                <a:solidFill>
                  <a:schemeClr val="bg1"/>
                </a:solidFill>
                <a:latin typeface="Roboto" panose="02000000000000000000" pitchFamily="2" charset="0"/>
                <a:ea typeface="Roboto" panose="02000000000000000000" pitchFamily="2" charset="0"/>
              </a:rPr>
              <a:t>X</a:t>
            </a:r>
            <a:r>
              <a:rPr lang="en-US" sz="1400" baseline="-25000" dirty="0" err="1">
                <a:solidFill>
                  <a:schemeClr val="bg1"/>
                </a:solidFill>
                <a:latin typeface="Roboto" panose="02000000000000000000" pitchFamily="2" charset="0"/>
                <a:ea typeface="Roboto" panose="02000000000000000000" pitchFamily="2" charset="0"/>
              </a:rPr>
              <a:t>j</a:t>
            </a:r>
            <a:r>
              <a:rPr lang="en-US" sz="1400" baseline="-25000" dirty="0">
                <a:solidFill>
                  <a:schemeClr val="bg1"/>
                </a:solidFill>
                <a:latin typeface="Roboto" panose="02000000000000000000" pitchFamily="2" charset="0"/>
                <a:ea typeface="Roboto" panose="02000000000000000000" pitchFamily="2" charset="0"/>
              </a:rPr>
              <a:t> </a:t>
            </a:r>
            <a:r>
              <a:rPr lang="en-US" sz="1400" dirty="0">
                <a:solidFill>
                  <a:schemeClr val="bg1"/>
                </a:solidFill>
                <a:latin typeface="Roboto" panose="02000000000000000000" pitchFamily="2" charset="0"/>
                <a:ea typeface="Roboto" panose="02000000000000000000" pitchFamily="2" charset="0"/>
              </a:rPr>
              <a:t>) = 1 / (1 - R</a:t>
            </a:r>
            <a:r>
              <a:rPr lang="en-US" sz="1400" baseline="-25000" dirty="0">
                <a:solidFill>
                  <a:schemeClr val="bg1"/>
                </a:solidFill>
                <a:latin typeface="Roboto" panose="02000000000000000000" pitchFamily="2" charset="0"/>
                <a:ea typeface="Roboto" panose="02000000000000000000" pitchFamily="2" charset="0"/>
              </a:rPr>
              <a:t>j</a:t>
            </a:r>
            <a:r>
              <a:rPr lang="en-US" sz="1400" baseline="30000" dirty="0">
                <a:solidFill>
                  <a:schemeClr val="bg1"/>
                </a:solidFill>
                <a:latin typeface="Roboto" panose="02000000000000000000" pitchFamily="2" charset="0"/>
                <a:ea typeface="Roboto" panose="02000000000000000000" pitchFamily="2" charset="0"/>
              </a:rPr>
              <a:t>2  </a:t>
            </a:r>
            <a:r>
              <a:rPr lang="en-US" sz="1400" dirty="0">
                <a:solidFill>
                  <a:schemeClr val="bg1"/>
                </a:solidFill>
                <a:latin typeface="Roboto" panose="02000000000000000000" pitchFamily="2" charset="0"/>
                <a:ea typeface="Roboto" panose="02000000000000000000" pitchFamily="2" charset="0"/>
              </a:rPr>
              <a:t>)  for j = 1,2,3,4</a:t>
            </a:r>
          </a:p>
        </p:txBody>
      </p:sp>
      <p:sp>
        <p:nvSpPr>
          <p:cNvPr id="6" name="Rectangle 5"/>
          <p:cNvSpPr/>
          <p:nvPr/>
        </p:nvSpPr>
        <p:spPr>
          <a:xfrm>
            <a:off x="2093843" y="4645995"/>
            <a:ext cx="7911548" cy="738664"/>
          </a:xfrm>
          <a:prstGeom prst="rect">
            <a:avLst/>
          </a:prstGeom>
        </p:spPr>
        <p:txBody>
          <a:bodyPr wrap="square">
            <a:spAutoFit/>
          </a:bodyPr>
          <a:lstStyle/>
          <a:p>
            <a:pPr marL="285750" indent="-285750">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For example, if R</a:t>
            </a:r>
            <a:r>
              <a:rPr lang="en-US" sz="1400" baseline="-25000" dirty="0">
                <a:solidFill>
                  <a:schemeClr val="bg1"/>
                </a:solidFill>
                <a:latin typeface="Roboto" panose="02000000000000000000" pitchFamily="2" charset="0"/>
                <a:ea typeface="Roboto" panose="02000000000000000000" pitchFamily="2" charset="0"/>
              </a:rPr>
              <a:t>3</a:t>
            </a:r>
            <a:r>
              <a:rPr lang="en-US" sz="1400" baseline="30000" dirty="0">
                <a:solidFill>
                  <a:schemeClr val="bg1"/>
                </a:solidFill>
                <a:latin typeface="Roboto" panose="02000000000000000000" pitchFamily="2" charset="0"/>
                <a:ea typeface="Roboto" panose="02000000000000000000" pitchFamily="2" charset="0"/>
              </a:rPr>
              <a:t>2</a:t>
            </a:r>
            <a:r>
              <a:rPr lang="en-US" sz="1400" dirty="0">
                <a:solidFill>
                  <a:schemeClr val="bg1"/>
                </a:solidFill>
                <a:latin typeface="Roboto" panose="02000000000000000000" pitchFamily="2" charset="0"/>
                <a:ea typeface="Roboto" panose="02000000000000000000" pitchFamily="2" charset="0"/>
              </a:rPr>
              <a:t> is 95% then we don’t really need X3 in the model</a:t>
            </a:r>
          </a:p>
          <a:p>
            <a:pPr marL="285750" indent="-285750">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Since it can be explained as liner combination of other three variables</a:t>
            </a:r>
          </a:p>
          <a:p>
            <a:pPr marL="285750" indent="-285750">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For each variable we find individual R square. </a:t>
            </a:r>
          </a:p>
        </p:txBody>
      </p:sp>
    </p:spTree>
    <p:extLst>
      <p:ext uri="{BB962C8B-B14F-4D97-AF65-F5344CB8AC3E}">
        <p14:creationId xmlns:p14="http://schemas.microsoft.com/office/powerpoint/2010/main" val="3815739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3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3" name="Google Shape;63;p38"/>
          <p:cNvSpPr txBox="1"/>
          <p:nvPr/>
        </p:nvSpPr>
        <p:spPr>
          <a:xfrm>
            <a:off x="955200" y="566400"/>
            <a:ext cx="5932000" cy="82063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Pts val="2800"/>
              <a:buFontTx/>
              <a:buNone/>
              <a:tabLst/>
              <a:defRPr/>
            </a:pPr>
            <a:r>
              <a:rPr kumimoji="0" lang="en-US" sz="3733" b="1" i="0" u="none" strike="noStrike" kern="0" cap="none" spc="0" normalizeH="0" baseline="0" noProof="0">
                <a:ln>
                  <a:noFill/>
                </a:ln>
                <a:solidFill>
                  <a:srgbClr val="FFFFFF"/>
                </a:solidFill>
                <a:effectLst/>
                <a:uLnTx/>
                <a:uFillTx/>
                <a:latin typeface="Roboto"/>
                <a:ea typeface="Roboto"/>
                <a:cs typeface="Roboto"/>
                <a:sym typeface="Roboto"/>
              </a:rPr>
              <a:t>Objectives</a:t>
            </a: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 name="Google Shape;64;p38"/>
          <p:cNvSpPr txBox="1"/>
          <p:nvPr/>
        </p:nvSpPr>
        <p:spPr>
          <a:xfrm>
            <a:off x="967361" y="1988773"/>
            <a:ext cx="798000" cy="956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3200"/>
              <a:buFontTx/>
              <a:buNone/>
              <a:tabLst/>
              <a:defRPr/>
            </a:pPr>
            <a:r>
              <a:rPr kumimoji="0" lang="en-US" sz="3600" b="0" i="0" u="none" strike="noStrike" kern="0" cap="none" spc="0" normalizeH="0" baseline="0" noProof="0">
                <a:ln>
                  <a:noFill/>
                </a:ln>
                <a:solidFill>
                  <a:srgbClr val="FFF2EB"/>
                </a:solidFill>
                <a:effectLst/>
                <a:uLnTx/>
                <a:uFillTx/>
                <a:latin typeface="Roboto Mono"/>
                <a:ea typeface="Roboto Mono"/>
                <a:cs typeface="Roboto Mono"/>
                <a:sym typeface="Roboto Mono"/>
              </a:rPr>
              <a:t>01</a:t>
            </a:r>
            <a:endParaRPr kumimoji="0" sz="3600" b="0" i="0" u="none" strike="noStrike" kern="0" cap="none" spc="0" normalizeH="0" baseline="0" noProof="0">
              <a:ln>
                <a:noFill/>
              </a:ln>
              <a:solidFill>
                <a:srgbClr val="FFF2EB"/>
              </a:solidFill>
              <a:effectLst/>
              <a:uLnTx/>
              <a:uFillTx/>
              <a:latin typeface="Roboto Mono"/>
              <a:ea typeface="Roboto Mono"/>
              <a:cs typeface="Roboto Mono"/>
              <a:sym typeface="Roboto Mono"/>
            </a:endParaRPr>
          </a:p>
        </p:txBody>
      </p:sp>
      <p:grpSp>
        <p:nvGrpSpPr>
          <p:cNvPr id="65" name="Google Shape;65;p38"/>
          <p:cNvGrpSpPr/>
          <p:nvPr/>
        </p:nvGrpSpPr>
        <p:grpSpPr>
          <a:xfrm>
            <a:off x="1636672" y="2132837"/>
            <a:ext cx="4400335" cy="533569"/>
            <a:chOff x="1227503" y="2017369"/>
            <a:chExt cx="3300251" cy="400177"/>
          </a:xfrm>
        </p:grpSpPr>
        <p:cxnSp>
          <p:nvCxnSpPr>
            <p:cNvPr id="66" name="Google Shape;66;p38"/>
            <p:cNvCxnSpPr/>
            <p:nvPr/>
          </p:nvCxnSpPr>
          <p:spPr>
            <a:xfrm>
              <a:off x="1288580" y="2018400"/>
              <a:ext cx="0" cy="390600"/>
            </a:xfrm>
            <a:prstGeom prst="straightConnector1">
              <a:avLst/>
            </a:prstGeom>
            <a:noFill/>
            <a:ln w="9525" cap="flat" cmpd="sng">
              <a:solidFill>
                <a:srgbClr val="FCD3CF"/>
              </a:solidFill>
              <a:prstDash val="solid"/>
              <a:round/>
              <a:headEnd type="none" w="sm" len="sm"/>
              <a:tailEnd type="none" w="sm" len="sm"/>
            </a:ln>
          </p:spPr>
        </p:cxnSp>
        <p:sp>
          <p:nvSpPr>
            <p:cNvPr id="67" name="Google Shape;67;p38"/>
            <p:cNvSpPr txBox="1"/>
            <p:nvPr/>
          </p:nvSpPr>
          <p:spPr>
            <a:xfrm>
              <a:off x="1227503" y="2017369"/>
              <a:ext cx="3300251"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Multiple Linear Regression</a:t>
              </a:r>
              <a:endParaRPr lang="en-US" dirty="0">
                <a:solidFill>
                  <a:schemeClr val="bg1"/>
                </a:solidFill>
                <a:latin typeface="Roboto" panose="02000000000000000000" pitchFamily="2" charset="0"/>
                <a:ea typeface="Roboto" panose="02000000000000000000" pitchFamily="2" charset="0"/>
              </a:endParaRPr>
            </a:p>
          </p:txBody>
        </p:sp>
      </p:grpSp>
      <p:grpSp>
        <p:nvGrpSpPr>
          <p:cNvPr id="70" name="Google Shape;70;p38"/>
          <p:cNvGrpSpPr/>
          <p:nvPr/>
        </p:nvGrpSpPr>
        <p:grpSpPr>
          <a:xfrm>
            <a:off x="967362" y="3903268"/>
            <a:ext cx="5069645" cy="956000"/>
            <a:chOff x="699883" y="3438400"/>
            <a:chExt cx="3802234" cy="717000"/>
          </a:xfrm>
        </p:grpSpPr>
        <p:sp>
          <p:nvSpPr>
            <p:cNvPr id="71" name="Google Shape;71;p38"/>
            <p:cNvSpPr txBox="1"/>
            <p:nvPr/>
          </p:nvSpPr>
          <p:spPr>
            <a:xfrm>
              <a:off x="699883" y="3438400"/>
              <a:ext cx="598500" cy="717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3200"/>
                <a:buFontTx/>
                <a:buNone/>
                <a:tabLst/>
                <a:defRPr/>
              </a:pPr>
              <a:r>
                <a:rPr kumimoji="0" lang="en-US" sz="3600" b="0" i="0" u="none" strike="noStrike" kern="0" cap="none" spc="0" normalizeH="0" baseline="0" noProof="0">
                  <a:ln>
                    <a:noFill/>
                  </a:ln>
                  <a:solidFill>
                    <a:srgbClr val="FFF2EB"/>
                  </a:solidFill>
                  <a:effectLst/>
                  <a:uLnTx/>
                  <a:uFillTx/>
                  <a:latin typeface="Roboto Mono"/>
                  <a:ea typeface="Roboto Mono"/>
                  <a:cs typeface="Roboto Mono"/>
                  <a:sym typeface="Roboto Mono"/>
                </a:rPr>
                <a:t>03</a:t>
              </a:r>
              <a:endParaRPr kumimoji="0" sz="3600" b="0" i="0" u="none" strike="noStrike" kern="0" cap="none" spc="0" normalizeH="0" baseline="0" noProof="0">
                <a:ln>
                  <a:noFill/>
                </a:ln>
                <a:solidFill>
                  <a:srgbClr val="FFF2EB"/>
                </a:solidFill>
                <a:effectLst/>
                <a:uLnTx/>
                <a:uFillTx/>
                <a:latin typeface="Roboto Mono"/>
                <a:ea typeface="Roboto Mono"/>
                <a:cs typeface="Roboto Mono"/>
                <a:sym typeface="Roboto Mono"/>
              </a:endParaRPr>
            </a:p>
          </p:txBody>
        </p:sp>
        <p:cxnSp>
          <p:nvCxnSpPr>
            <p:cNvPr id="72" name="Google Shape;72;p38"/>
            <p:cNvCxnSpPr/>
            <p:nvPr/>
          </p:nvCxnSpPr>
          <p:spPr>
            <a:xfrm>
              <a:off x="1262942" y="3547478"/>
              <a:ext cx="0" cy="390600"/>
            </a:xfrm>
            <a:prstGeom prst="straightConnector1">
              <a:avLst/>
            </a:prstGeom>
            <a:noFill/>
            <a:ln w="9525" cap="flat" cmpd="sng">
              <a:solidFill>
                <a:srgbClr val="FCD3CF"/>
              </a:solidFill>
              <a:prstDash val="solid"/>
              <a:round/>
              <a:headEnd type="none" w="sm" len="sm"/>
              <a:tailEnd type="none" w="sm" len="sm"/>
            </a:ln>
          </p:spPr>
        </p:cxnSp>
        <p:sp>
          <p:nvSpPr>
            <p:cNvPr id="73" name="Google Shape;73;p38"/>
            <p:cNvSpPr txBox="1"/>
            <p:nvPr/>
          </p:nvSpPr>
          <p:spPr>
            <a:xfrm>
              <a:off x="1201865" y="3545521"/>
              <a:ext cx="3300252"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Accessing impact of individual variables</a:t>
              </a:r>
              <a:endParaRPr lang="en-US" dirty="0">
                <a:solidFill>
                  <a:schemeClr val="bg1"/>
                </a:solidFill>
                <a:latin typeface="Roboto" panose="02000000000000000000" pitchFamily="2" charset="0"/>
                <a:ea typeface="Roboto" panose="02000000000000000000" pitchFamily="2" charset="0"/>
              </a:endParaRPr>
            </a:p>
          </p:txBody>
        </p:sp>
      </p:grpSp>
      <p:grpSp>
        <p:nvGrpSpPr>
          <p:cNvPr id="77" name="Google Shape;77;p38"/>
          <p:cNvGrpSpPr/>
          <p:nvPr/>
        </p:nvGrpSpPr>
        <p:grpSpPr>
          <a:xfrm>
            <a:off x="967362" y="2949625"/>
            <a:ext cx="5256457" cy="956000"/>
            <a:chOff x="699883" y="2723571"/>
            <a:chExt cx="3942343" cy="717000"/>
          </a:xfrm>
        </p:grpSpPr>
        <p:sp>
          <p:nvSpPr>
            <p:cNvPr id="78" name="Google Shape;78;p38"/>
            <p:cNvSpPr txBox="1"/>
            <p:nvPr/>
          </p:nvSpPr>
          <p:spPr>
            <a:xfrm>
              <a:off x="699883" y="2723571"/>
              <a:ext cx="598500" cy="717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3200"/>
                <a:buFontTx/>
                <a:buNone/>
                <a:tabLst/>
                <a:defRPr/>
              </a:pPr>
              <a:r>
                <a:rPr kumimoji="0" lang="en-US" sz="3600" b="0" i="0" u="none" strike="noStrike" kern="0" cap="none" spc="0" normalizeH="0" baseline="0" noProof="0">
                  <a:ln>
                    <a:noFill/>
                  </a:ln>
                  <a:solidFill>
                    <a:srgbClr val="FFF2EB"/>
                  </a:solidFill>
                  <a:effectLst/>
                  <a:uLnTx/>
                  <a:uFillTx/>
                  <a:latin typeface="Roboto Mono"/>
                  <a:ea typeface="Roboto Mono"/>
                  <a:cs typeface="Roboto Mono"/>
                  <a:sym typeface="Roboto Mono"/>
                </a:rPr>
                <a:t>02</a:t>
              </a:r>
              <a:endParaRPr kumimoji="0" sz="3600" b="0" i="0" u="none" strike="noStrike" kern="0" cap="none" spc="0" normalizeH="0" baseline="0" noProof="0">
                <a:ln>
                  <a:noFill/>
                </a:ln>
                <a:solidFill>
                  <a:srgbClr val="FFF2EB"/>
                </a:solidFill>
                <a:effectLst/>
                <a:uLnTx/>
                <a:uFillTx/>
                <a:latin typeface="Roboto Mono"/>
                <a:ea typeface="Roboto Mono"/>
                <a:cs typeface="Roboto Mono"/>
                <a:sym typeface="Roboto Mono"/>
              </a:endParaRPr>
            </a:p>
          </p:txBody>
        </p:sp>
        <p:cxnSp>
          <p:nvCxnSpPr>
            <p:cNvPr id="79" name="Google Shape;79;p38"/>
            <p:cNvCxnSpPr/>
            <p:nvPr/>
          </p:nvCxnSpPr>
          <p:spPr>
            <a:xfrm>
              <a:off x="1262942" y="2832649"/>
              <a:ext cx="0" cy="390600"/>
            </a:xfrm>
            <a:prstGeom prst="straightConnector1">
              <a:avLst/>
            </a:prstGeom>
            <a:noFill/>
            <a:ln w="9525" cap="flat" cmpd="sng">
              <a:solidFill>
                <a:srgbClr val="FCD3CF"/>
              </a:solidFill>
              <a:prstDash val="solid"/>
              <a:round/>
              <a:headEnd type="none" w="sm" len="sm"/>
              <a:tailEnd type="none" w="sm" len="sm"/>
            </a:ln>
          </p:spPr>
        </p:cxnSp>
        <p:sp>
          <p:nvSpPr>
            <p:cNvPr id="80" name="Google Shape;80;p38"/>
            <p:cNvSpPr txBox="1"/>
            <p:nvPr/>
          </p:nvSpPr>
          <p:spPr>
            <a:xfrm>
              <a:off x="1201865" y="2831618"/>
              <a:ext cx="3440361"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Testing overall model</a:t>
              </a:r>
              <a:endParaRPr lang="en-US" dirty="0">
                <a:solidFill>
                  <a:schemeClr val="bg1"/>
                </a:solidFill>
                <a:latin typeface="Roboto" panose="02000000000000000000" pitchFamily="2" charset="0"/>
                <a:ea typeface="Roboto" panose="02000000000000000000" pitchFamily="2" charset="0"/>
              </a:endParaRPr>
            </a:p>
          </p:txBody>
        </p:sp>
      </p:grpSp>
      <p:grpSp>
        <p:nvGrpSpPr>
          <p:cNvPr id="85" name="Google Shape;85;p38"/>
          <p:cNvGrpSpPr/>
          <p:nvPr/>
        </p:nvGrpSpPr>
        <p:grpSpPr>
          <a:xfrm>
            <a:off x="967362" y="4853228"/>
            <a:ext cx="4705852" cy="956000"/>
            <a:chOff x="699883" y="3438400"/>
            <a:chExt cx="3529389" cy="717000"/>
          </a:xfrm>
        </p:grpSpPr>
        <p:sp>
          <p:nvSpPr>
            <p:cNvPr id="86" name="Google Shape;86;p38"/>
            <p:cNvSpPr txBox="1"/>
            <p:nvPr/>
          </p:nvSpPr>
          <p:spPr>
            <a:xfrm>
              <a:off x="699883" y="3438400"/>
              <a:ext cx="598500" cy="717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3200"/>
                <a:buFontTx/>
                <a:buNone/>
                <a:tabLst/>
                <a:defRPr/>
              </a:pPr>
              <a:r>
                <a:rPr kumimoji="0" lang="en-US" sz="3600" b="0" i="0" u="none" strike="noStrike" kern="0" cap="none" spc="0" normalizeH="0" baseline="0" noProof="0">
                  <a:ln>
                    <a:noFill/>
                  </a:ln>
                  <a:solidFill>
                    <a:srgbClr val="FFF2EB"/>
                  </a:solidFill>
                  <a:effectLst/>
                  <a:uLnTx/>
                  <a:uFillTx/>
                  <a:latin typeface="Roboto Mono"/>
                  <a:ea typeface="Roboto Mono"/>
                  <a:cs typeface="Roboto Mono"/>
                  <a:sym typeface="Roboto Mono"/>
                </a:rPr>
                <a:t>04</a:t>
              </a:r>
              <a:endParaRPr kumimoji="0" sz="3600" b="0" i="0" u="none" strike="noStrike" kern="0" cap="none" spc="0" normalizeH="0" baseline="0" noProof="0">
                <a:ln>
                  <a:noFill/>
                </a:ln>
                <a:solidFill>
                  <a:srgbClr val="FFF2EB"/>
                </a:solidFill>
                <a:effectLst/>
                <a:uLnTx/>
                <a:uFillTx/>
                <a:latin typeface="Roboto Mono"/>
                <a:ea typeface="Roboto Mono"/>
                <a:cs typeface="Roboto Mono"/>
                <a:sym typeface="Roboto Mono"/>
              </a:endParaRPr>
            </a:p>
          </p:txBody>
        </p:sp>
        <p:cxnSp>
          <p:nvCxnSpPr>
            <p:cNvPr id="87" name="Google Shape;87;p38"/>
            <p:cNvCxnSpPr/>
            <p:nvPr/>
          </p:nvCxnSpPr>
          <p:spPr>
            <a:xfrm>
              <a:off x="1262942" y="3547478"/>
              <a:ext cx="0" cy="390600"/>
            </a:xfrm>
            <a:prstGeom prst="straightConnector1">
              <a:avLst/>
            </a:prstGeom>
            <a:noFill/>
            <a:ln w="9525" cap="flat" cmpd="sng">
              <a:solidFill>
                <a:srgbClr val="FCD3CF"/>
              </a:solidFill>
              <a:prstDash val="solid"/>
              <a:round/>
              <a:headEnd type="none" w="sm" len="sm"/>
              <a:tailEnd type="none" w="sm" len="sm"/>
            </a:ln>
          </p:spPr>
        </p:cxnSp>
        <p:sp>
          <p:nvSpPr>
            <p:cNvPr id="88" name="Google Shape;88;p38"/>
            <p:cNvSpPr txBox="1"/>
            <p:nvPr/>
          </p:nvSpPr>
          <p:spPr>
            <a:xfrm>
              <a:off x="1201865" y="3545521"/>
              <a:ext cx="3027407"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Adjusted R-Squared</a:t>
              </a:r>
              <a:endParaRPr lang="en-US" dirty="0">
                <a:solidFill>
                  <a:schemeClr val="bg1"/>
                </a:solidFill>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089638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003B4D7-D4B6-4974-8C65-0DECAB705F86}"/>
              </a:ext>
            </a:extLst>
          </p:cNvPr>
          <p:cNvSpPr>
            <a:spLocks noGrp="1"/>
          </p:cNvSpPr>
          <p:nvPr>
            <p:ph type="title"/>
          </p:nvPr>
        </p:nvSpPr>
        <p:spPr>
          <a:xfrm>
            <a:off x="838200" y="365125"/>
            <a:ext cx="10515600" cy="1325563"/>
          </a:xfrm>
        </p:spPr>
        <p:txBody>
          <a:bodyPr/>
          <a:lstStyle/>
          <a:p>
            <a:r>
              <a:rPr lang="en-US" b="1" dirty="0"/>
              <a:t>Model Diagnostics</a:t>
            </a:r>
          </a:p>
        </p:txBody>
      </p:sp>
      <p:sp>
        <p:nvSpPr>
          <p:cNvPr id="4" name="Content Placeholder 4">
            <a:extLst>
              <a:ext uri="{FF2B5EF4-FFF2-40B4-BE49-F238E27FC236}">
                <a16:creationId xmlns:a16="http://schemas.microsoft.com/office/drawing/2014/main" id="{9C577593-4526-4A3C-95B4-5CEF08811FB2}"/>
              </a:ext>
            </a:extLst>
          </p:cNvPr>
          <p:cNvSpPr>
            <a:spLocks noGrp="1"/>
          </p:cNvSpPr>
          <p:nvPr>
            <p:ph idx="1"/>
          </p:nvPr>
        </p:nvSpPr>
        <p:spPr>
          <a:xfrm>
            <a:off x="900000" y="1800000"/>
            <a:ext cx="10515600" cy="4351338"/>
          </a:xfrm>
        </p:spPr>
        <p:txBody>
          <a:bodyPr>
            <a:normAutofit/>
          </a:bodyPr>
          <a:lstStyle/>
          <a:p>
            <a:pPr marL="0" indent="0">
              <a:buNone/>
            </a:pPr>
            <a:r>
              <a:rPr lang="en-US" sz="1400" dirty="0"/>
              <a:t>Residual Analysis:</a:t>
            </a:r>
          </a:p>
          <a:p>
            <a:pPr marL="0" indent="0">
              <a:buNone/>
            </a:pPr>
            <a:r>
              <a:rPr lang="en-US" sz="1400" dirty="0"/>
              <a:t>It uses Residual Plot in which Residuals are usually plotted against the fitted values (</a:t>
            </a:r>
            <a:r>
              <a:rPr lang="en-US" sz="1400" dirty="0" err="1"/>
              <a:t>y_hat</a:t>
            </a:r>
            <a:r>
              <a:rPr lang="en-US" sz="1400" dirty="0"/>
              <a:t>).</a:t>
            </a:r>
          </a:p>
          <a:p>
            <a:pPr marL="0" indent="0">
              <a:buNone/>
            </a:pPr>
            <a:endParaRPr lang="en-IN" sz="1400" dirty="0"/>
          </a:p>
          <a:p>
            <a:pPr marL="0" indent="0">
              <a:buNone/>
            </a:pPr>
            <a:r>
              <a:rPr lang="en-US" sz="1400" dirty="0"/>
              <a:t>We can use residuals to study whether: </a:t>
            </a:r>
          </a:p>
          <a:p>
            <a:pPr marL="285750" indent="228600"/>
            <a:r>
              <a:rPr lang="en-US" sz="1400" dirty="0"/>
              <a:t> The regression function is nonlinear. </a:t>
            </a:r>
          </a:p>
          <a:p>
            <a:pPr marL="285750" indent="228600"/>
            <a:r>
              <a:rPr lang="en-US" sz="1400" dirty="0"/>
              <a:t> The error terms have non constant variance. </a:t>
            </a:r>
          </a:p>
          <a:p>
            <a:pPr marL="285750" indent="228600"/>
            <a:r>
              <a:rPr lang="en-US" sz="1400" dirty="0"/>
              <a:t> The error terms are not independent. </a:t>
            </a:r>
          </a:p>
          <a:p>
            <a:pPr marL="285750" indent="228600"/>
            <a:r>
              <a:rPr lang="en-US" sz="1400" dirty="0"/>
              <a:t> There are outliers. </a:t>
            </a:r>
          </a:p>
          <a:p>
            <a:pPr marL="285750" indent="228600"/>
            <a:r>
              <a:rPr lang="en-US" sz="1400" dirty="0"/>
              <a:t> The error terms are not normally distributed.</a:t>
            </a:r>
          </a:p>
          <a:p>
            <a:endParaRPr lang="en-US" sz="1400" dirty="0"/>
          </a:p>
        </p:txBody>
      </p:sp>
    </p:spTree>
    <p:extLst>
      <p:ext uri="{BB962C8B-B14F-4D97-AF65-F5344CB8AC3E}">
        <p14:creationId xmlns:p14="http://schemas.microsoft.com/office/powerpoint/2010/main" val="1590037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AE8506-9BA3-4DA9-A9BA-0C0E375792EE}"/>
              </a:ext>
            </a:extLst>
          </p:cNvPr>
          <p:cNvSpPr>
            <a:spLocks noGrp="1"/>
          </p:cNvSpPr>
          <p:nvPr>
            <p:ph type="title"/>
          </p:nvPr>
        </p:nvSpPr>
        <p:spPr>
          <a:xfrm>
            <a:off x="838200" y="365125"/>
            <a:ext cx="10515600" cy="1325563"/>
          </a:xfrm>
        </p:spPr>
        <p:txBody>
          <a:bodyPr/>
          <a:lstStyle/>
          <a:p>
            <a:r>
              <a:rPr lang="en-US" b="1" dirty="0"/>
              <a:t>Model Diagnostics</a:t>
            </a:r>
          </a:p>
        </p:txBody>
      </p:sp>
      <p:sp>
        <p:nvSpPr>
          <p:cNvPr id="9" name="Content Placeholder 2">
            <a:extLst>
              <a:ext uri="{FF2B5EF4-FFF2-40B4-BE49-F238E27FC236}">
                <a16:creationId xmlns:a16="http://schemas.microsoft.com/office/drawing/2014/main" id="{D2ACD103-2EB1-453A-BE25-329DBE58E48F}"/>
              </a:ext>
            </a:extLst>
          </p:cNvPr>
          <p:cNvSpPr>
            <a:spLocks noGrp="1"/>
          </p:cNvSpPr>
          <p:nvPr>
            <p:ph idx="1"/>
          </p:nvPr>
        </p:nvSpPr>
        <p:spPr>
          <a:xfrm>
            <a:off x="900000" y="1800000"/>
            <a:ext cx="10515600" cy="4351338"/>
          </a:xfrm>
        </p:spPr>
        <p:txBody>
          <a:bodyPr>
            <a:noAutofit/>
          </a:bodyPr>
          <a:lstStyle/>
          <a:p>
            <a:pPr>
              <a:buFont typeface="Wingdings" panose="05000000000000000000" pitchFamily="2" charset="2"/>
              <a:buChar char="§"/>
            </a:pPr>
            <a:r>
              <a:rPr lang="en-US" sz="1400" dirty="0"/>
              <a:t>If a residual plot such as the one in Figure attached appears, the assumption that the model is linear does not hold.</a:t>
            </a:r>
          </a:p>
          <a:p>
            <a:endParaRPr lang="en-IN" sz="1400" dirty="0"/>
          </a:p>
          <a:p>
            <a:endParaRPr lang="en-IN" sz="1400" dirty="0"/>
          </a:p>
          <a:p>
            <a:endParaRPr lang="en-IN" sz="1400" dirty="0"/>
          </a:p>
          <a:p>
            <a:endParaRPr lang="en-IN"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a:buFont typeface="Wingdings" panose="05000000000000000000" pitchFamily="2" charset="2"/>
              <a:buChar char="§"/>
            </a:pPr>
            <a:r>
              <a:rPr lang="en-US" sz="1400" dirty="0"/>
              <a:t>Note that the residuals are negative for low and high values of </a:t>
            </a:r>
            <a:r>
              <a:rPr lang="en-US" sz="1400" i="1" dirty="0"/>
              <a:t>x </a:t>
            </a:r>
            <a:r>
              <a:rPr lang="en-US" sz="1400" dirty="0"/>
              <a:t>and are positive for middle values of </a:t>
            </a:r>
            <a:r>
              <a:rPr lang="en-US" sz="1400" i="1" dirty="0"/>
              <a:t>x</a:t>
            </a:r>
            <a:r>
              <a:rPr lang="en-US" sz="1400" dirty="0"/>
              <a:t>. The graph of these residuals is parabolic, not linear.  </a:t>
            </a:r>
          </a:p>
          <a:p>
            <a:pPr>
              <a:buFont typeface="Wingdings" panose="05000000000000000000" pitchFamily="2" charset="2"/>
              <a:buChar char="§"/>
            </a:pPr>
            <a:r>
              <a:rPr lang="en-US" sz="1400" dirty="0"/>
              <a:t>Any significant deviation from an approximately linear residual plot may mean that a nonlinear relationship exists between the two variables.</a:t>
            </a:r>
            <a:endParaRPr lang="en-IN" sz="1400" dirty="0"/>
          </a:p>
          <a:p>
            <a:endParaRPr lang="en-IN" sz="1400" dirty="0"/>
          </a:p>
          <a:p>
            <a:endParaRPr lang="en-IN" sz="1400" dirty="0"/>
          </a:p>
          <a:p>
            <a:endParaRPr lang="en-IN" sz="1400" dirty="0"/>
          </a:p>
          <a:p>
            <a:endParaRPr lang="en-IN" sz="1400" dirty="0"/>
          </a:p>
          <a:p>
            <a:endParaRPr lang="en-IN" sz="1400" dirty="0"/>
          </a:p>
          <a:p>
            <a:pPr marL="0" indent="0">
              <a:buNone/>
            </a:pPr>
            <a:r>
              <a:rPr lang="en-US" sz="1400" dirty="0"/>
              <a:t> </a:t>
            </a:r>
            <a:endParaRPr lang="en-IN" sz="1400" dirty="0"/>
          </a:p>
          <a:p>
            <a:endParaRPr lang="en-US" sz="1400" dirty="0"/>
          </a:p>
        </p:txBody>
      </p:sp>
      <p:pic>
        <p:nvPicPr>
          <p:cNvPr id="10" name="Picture 9">
            <a:extLst>
              <a:ext uri="{FF2B5EF4-FFF2-40B4-BE49-F238E27FC236}">
                <a16:creationId xmlns:a16="http://schemas.microsoft.com/office/drawing/2014/main" id="{527CD2F4-FED9-4B28-A301-4B53D39DE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580" y="2309347"/>
            <a:ext cx="4274820" cy="2239305"/>
          </a:xfrm>
          <a:prstGeom prst="rect">
            <a:avLst/>
          </a:prstGeom>
        </p:spPr>
      </p:pic>
    </p:spTree>
    <p:extLst>
      <p:ext uri="{BB962C8B-B14F-4D97-AF65-F5344CB8AC3E}">
        <p14:creationId xmlns:p14="http://schemas.microsoft.com/office/powerpoint/2010/main" val="1341690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C63B290-2A52-427C-80FE-3A08C3952939}"/>
              </a:ext>
            </a:extLst>
          </p:cNvPr>
          <p:cNvSpPr>
            <a:spLocks noGrp="1"/>
          </p:cNvSpPr>
          <p:nvPr>
            <p:ph type="title"/>
          </p:nvPr>
        </p:nvSpPr>
        <p:spPr>
          <a:xfrm>
            <a:off x="838200" y="365125"/>
            <a:ext cx="10515600" cy="1325563"/>
          </a:xfrm>
        </p:spPr>
        <p:txBody>
          <a:bodyPr/>
          <a:lstStyle/>
          <a:p>
            <a:r>
              <a:rPr lang="en-US" b="1" dirty="0"/>
              <a:t>Model Diagnostics</a:t>
            </a:r>
          </a:p>
        </p:txBody>
      </p:sp>
      <p:sp>
        <p:nvSpPr>
          <p:cNvPr id="8" name="Content Placeholder 2">
            <a:extLst>
              <a:ext uri="{FF2B5EF4-FFF2-40B4-BE49-F238E27FC236}">
                <a16:creationId xmlns:a16="http://schemas.microsoft.com/office/drawing/2014/main" id="{46F93616-7D86-47C4-8FE7-BEFCB6932B3F}"/>
              </a:ext>
            </a:extLst>
          </p:cNvPr>
          <p:cNvSpPr>
            <a:spLocks noGrp="1"/>
          </p:cNvSpPr>
          <p:nvPr>
            <p:ph idx="1"/>
          </p:nvPr>
        </p:nvSpPr>
        <p:spPr>
          <a:xfrm>
            <a:off x="900000" y="1825625"/>
            <a:ext cx="10515600" cy="4351338"/>
          </a:xfrm>
        </p:spPr>
        <p:txBody>
          <a:bodyPr>
            <a:normAutofit/>
          </a:bodyPr>
          <a:lstStyle/>
          <a:p>
            <a:pPr>
              <a:buFont typeface="Wingdings" panose="05000000000000000000" pitchFamily="2" charset="2"/>
              <a:buChar char="§"/>
            </a:pPr>
            <a:r>
              <a:rPr lang="en-US" sz="1400" dirty="0"/>
              <a:t>The assumption of </a:t>
            </a:r>
            <a:r>
              <a:rPr lang="en-US" sz="1400" i="1" dirty="0"/>
              <a:t>constant error variance </a:t>
            </a:r>
            <a:r>
              <a:rPr lang="en-US" sz="1400" dirty="0"/>
              <a:t>sometimes is called </a:t>
            </a:r>
            <a:r>
              <a:rPr lang="en-US" sz="1400" b="1" dirty="0"/>
              <a:t>homoscedasticity</a:t>
            </a:r>
            <a:r>
              <a:rPr lang="en-US" sz="1400" dirty="0"/>
              <a:t>. </a:t>
            </a:r>
          </a:p>
          <a:p>
            <a:pPr>
              <a:buFont typeface="Wingdings" panose="05000000000000000000" pitchFamily="2" charset="2"/>
              <a:buChar char="§"/>
            </a:pPr>
            <a:r>
              <a:rPr lang="en-US" sz="1400" dirty="0"/>
              <a:t>If </a:t>
            </a:r>
            <a:r>
              <a:rPr lang="en-US" sz="1400" i="1" dirty="0"/>
              <a:t>the error variances are not constant </a:t>
            </a:r>
            <a:r>
              <a:rPr lang="en-US" sz="1400" dirty="0"/>
              <a:t>(called </a:t>
            </a:r>
            <a:r>
              <a:rPr lang="en-US" sz="1400" b="1" dirty="0"/>
              <a:t>heteroscedasticity</a:t>
            </a:r>
            <a:r>
              <a:rPr lang="en-US" sz="1400" dirty="0"/>
              <a:t>), the residual plots might look like one of the two plots in Figure below. </a:t>
            </a:r>
          </a:p>
          <a:p>
            <a:pPr>
              <a:buFont typeface="Wingdings" panose="05000000000000000000" pitchFamily="2" charset="2"/>
              <a:buChar char="§"/>
            </a:pPr>
            <a:r>
              <a:rPr lang="en-US" sz="1400" dirty="0"/>
              <a:t>Note in Figure (a) that the error variance is greater for small values of </a:t>
            </a:r>
            <a:r>
              <a:rPr lang="en-US" sz="1400" i="1" dirty="0"/>
              <a:t>x </a:t>
            </a:r>
            <a:r>
              <a:rPr lang="en-US" sz="1400" dirty="0"/>
              <a:t>and smaller for large values of </a:t>
            </a:r>
            <a:r>
              <a:rPr lang="en-US" sz="1400" i="1" dirty="0"/>
              <a:t>x</a:t>
            </a:r>
            <a:r>
              <a:rPr lang="en-US" sz="1400" dirty="0"/>
              <a:t>. The situation is reversed in Figure (b).</a:t>
            </a:r>
          </a:p>
          <a:p>
            <a:endParaRPr lang="en-US" sz="1400" dirty="0"/>
          </a:p>
          <a:p>
            <a:endParaRPr lang="en-US" sz="1400" dirty="0"/>
          </a:p>
          <a:p>
            <a:endParaRPr lang="en-IN" sz="1400" dirty="0"/>
          </a:p>
        </p:txBody>
      </p:sp>
      <p:pic>
        <p:nvPicPr>
          <p:cNvPr id="9" name="Picture 8">
            <a:extLst>
              <a:ext uri="{FF2B5EF4-FFF2-40B4-BE49-F238E27FC236}">
                <a16:creationId xmlns:a16="http://schemas.microsoft.com/office/drawing/2014/main" id="{B056DDC8-B8AB-40D6-8929-FDB096CB7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236" y="3572685"/>
            <a:ext cx="6585565" cy="1927482"/>
          </a:xfrm>
          <a:prstGeom prst="rect">
            <a:avLst/>
          </a:prstGeom>
        </p:spPr>
      </p:pic>
    </p:spTree>
    <p:extLst>
      <p:ext uri="{BB962C8B-B14F-4D97-AF65-F5344CB8AC3E}">
        <p14:creationId xmlns:p14="http://schemas.microsoft.com/office/powerpoint/2010/main" val="1466982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52F371-1CB7-401B-BDB2-DC0CD668189C}"/>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If the error terms are not independent, the residual plots could look like one of the graphs given below.</a:t>
            </a:r>
          </a:p>
          <a:p>
            <a:endParaRPr lang="en-IN" sz="1400" dirty="0">
              <a:solidFill>
                <a:schemeClr val="bg1"/>
              </a:solidFill>
              <a:latin typeface="Roboto" panose="02000000000000000000" pitchFamily="2" charset="0"/>
              <a:ea typeface="Roboto" panose="02000000000000000000" pitchFamily="2" charset="0"/>
            </a:endParaRPr>
          </a:p>
          <a:p>
            <a:endParaRPr lang="en-IN" sz="1400" dirty="0">
              <a:solidFill>
                <a:schemeClr val="bg1"/>
              </a:solidFill>
              <a:latin typeface="Roboto" panose="02000000000000000000" pitchFamily="2" charset="0"/>
              <a:ea typeface="Roboto" panose="02000000000000000000" pitchFamily="2" charset="0"/>
            </a:endParaRPr>
          </a:p>
          <a:p>
            <a:endParaRPr lang="en-IN" sz="1400" dirty="0">
              <a:solidFill>
                <a:schemeClr val="bg1"/>
              </a:solidFill>
              <a:latin typeface="Roboto" panose="02000000000000000000" pitchFamily="2" charset="0"/>
              <a:ea typeface="Roboto" panose="02000000000000000000" pitchFamily="2" charset="0"/>
            </a:endParaRPr>
          </a:p>
          <a:p>
            <a:endParaRPr lang="en-IN" sz="1400" dirty="0">
              <a:solidFill>
                <a:schemeClr val="bg1"/>
              </a:solidFill>
              <a:latin typeface="Roboto" panose="02000000000000000000" pitchFamily="2" charset="0"/>
              <a:ea typeface="Roboto" panose="02000000000000000000" pitchFamily="2" charset="0"/>
            </a:endParaRPr>
          </a:p>
          <a:p>
            <a:pPr marL="0" indent="0">
              <a:buFont typeface="Arial" panose="020B0604020202020204" pitchFamily="34" charset="0"/>
              <a:buNone/>
            </a:pPr>
            <a:endParaRPr lang="en-IN" sz="1400" dirty="0">
              <a:solidFill>
                <a:schemeClr val="bg1"/>
              </a:solidFill>
              <a:latin typeface="Roboto" panose="02000000000000000000" pitchFamily="2" charset="0"/>
              <a:ea typeface="Roboto" panose="02000000000000000000" pitchFamily="2" charset="0"/>
            </a:endParaRPr>
          </a:p>
          <a:p>
            <a:endParaRPr lang="en-US" sz="1400" dirty="0">
              <a:solidFill>
                <a:schemeClr val="bg1"/>
              </a:solidFill>
              <a:latin typeface="Roboto" panose="02000000000000000000" pitchFamily="2" charset="0"/>
              <a:ea typeface="Roboto" panose="02000000000000000000" pitchFamily="2" charset="0"/>
            </a:endParaRPr>
          </a:p>
          <a:p>
            <a:pP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According to these graphs, instead of each error term being independent of the one next to it, the value of the residual is a function of the residual value next to it. For example, a large positive residual is next to a large positive residual and a small negative residual is next to a small negative residual</a:t>
            </a:r>
            <a:endParaRPr lang="en-IN" sz="1400" dirty="0">
              <a:solidFill>
                <a:schemeClr val="bg1"/>
              </a:solidFill>
              <a:latin typeface="Roboto" panose="02000000000000000000" pitchFamily="2" charset="0"/>
              <a:ea typeface="Roboto" panose="02000000000000000000" pitchFamily="2" charset="0"/>
            </a:endParaRPr>
          </a:p>
          <a:p>
            <a:endParaRPr lang="en-IN" sz="1400" dirty="0">
              <a:solidFill>
                <a:schemeClr val="bg1"/>
              </a:solidFill>
              <a:latin typeface="Roboto" panose="02000000000000000000" pitchFamily="2" charset="0"/>
              <a:ea typeface="Roboto" panose="02000000000000000000" pitchFamily="2" charset="0"/>
            </a:endParaRPr>
          </a:p>
          <a:p>
            <a:endParaRPr lang="en-IN" sz="1400" dirty="0">
              <a:solidFill>
                <a:schemeClr val="bg1"/>
              </a:solidFill>
              <a:latin typeface="Roboto" panose="02000000000000000000" pitchFamily="2" charset="0"/>
              <a:ea typeface="Roboto" panose="02000000000000000000" pitchFamily="2" charset="0"/>
            </a:endParaRPr>
          </a:p>
          <a:p>
            <a:endParaRPr lang="en-IN" sz="1400" dirty="0">
              <a:solidFill>
                <a:schemeClr val="bg1"/>
              </a:solidFill>
              <a:latin typeface="Roboto" panose="02000000000000000000" pitchFamily="2" charset="0"/>
              <a:ea typeface="Roboto" panose="02000000000000000000" pitchFamily="2" charset="0"/>
            </a:endParaRPr>
          </a:p>
          <a:p>
            <a:endParaRPr lang="en-IN" sz="1400" dirty="0">
              <a:solidFill>
                <a:schemeClr val="bg1"/>
              </a:solidFill>
              <a:latin typeface="Roboto" panose="02000000000000000000" pitchFamily="2" charset="0"/>
              <a:ea typeface="Roboto" panose="02000000000000000000" pitchFamily="2" charset="0"/>
            </a:endParaRPr>
          </a:p>
          <a:p>
            <a:endParaRPr lang="en-IN" sz="1400" dirty="0">
              <a:solidFill>
                <a:schemeClr val="bg1"/>
              </a:solidFill>
              <a:latin typeface="Roboto" panose="02000000000000000000" pitchFamily="2" charset="0"/>
              <a:ea typeface="Roboto" panose="02000000000000000000" pitchFamily="2" charset="0"/>
            </a:endParaRPr>
          </a:p>
          <a:p>
            <a:endParaRPr lang="en-IN" sz="1400" dirty="0">
              <a:solidFill>
                <a:schemeClr val="bg1"/>
              </a:solidFill>
              <a:latin typeface="Roboto" panose="02000000000000000000" pitchFamily="2" charset="0"/>
              <a:ea typeface="Roboto" panose="02000000000000000000" pitchFamily="2" charset="0"/>
            </a:endParaRPr>
          </a:p>
          <a:p>
            <a:endParaRPr lang="en-IN" sz="1400" dirty="0">
              <a:solidFill>
                <a:schemeClr val="bg1"/>
              </a:solidFill>
              <a:latin typeface="Roboto" panose="02000000000000000000" pitchFamily="2" charset="0"/>
              <a:ea typeface="Roboto" panose="02000000000000000000" pitchFamily="2" charset="0"/>
            </a:endParaRPr>
          </a:p>
          <a:p>
            <a:endParaRPr lang="en-IN" sz="1400" dirty="0">
              <a:solidFill>
                <a:schemeClr val="bg1"/>
              </a:solidFill>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836523C8-1AC0-4683-A972-6228EC963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507" y="2357198"/>
            <a:ext cx="6163535" cy="1505160"/>
          </a:xfrm>
          <a:prstGeom prst="rect">
            <a:avLst/>
          </a:prstGeom>
        </p:spPr>
      </p:pic>
      <p:sp>
        <p:nvSpPr>
          <p:cNvPr id="6" name="Title 1">
            <a:extLst>
              <a:ext uri="{FF2B5EF4-FFF2-40B4-BE49-F238E27FC236}">
                <a16:creationId xmlns:a16="http://schemas.microsoft.com/office/drawing/2014/main" id="{56AE8506-9BA3-4DA9-A9BA-0C0E375792EE}"/>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solidFill>
                  <a:schemeClr val="bg1"/>
                </a:solidFill>
                <a:latin typeface="Roboto" panose="02000000000000000000" pitchFamily="2" charset="0"/>
                <a:ea typeface="Roboto" panose="02000000000000000000" pitchFamily="2" charset="0"/>
              </a:rPr>
              <a:t>Model Diagnostics</a:t>
            </a:r>
            <a:endParaRPr lang="en-US" sz="2800" b="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69250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4705-89CE-46FB-9E9F-D00831098B67}"/>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Roboto" panose="02000000000000000000" pitchFamily="2" charset="0"/>
                <a:ea typeface="Roboto" panose="02000000000000000000" pitchFamily="2" charset="0"/>
              </a:rPr>
              <a:t>Model Diagnostics</a:t>
            </a:r>
          </a:p>
        </p:txBody>
      </p:sp>
      <p:sp>
        <p:nvSpPr>
          <p:cNvPr id="3" name="Content Placeholder 2">
            <a:extLst>
              <a:ext uri="{FF2B5EF4-FFF2-40B4-BE49-F238E27FC236}">
                <a16:creationId xmlns:a16="http://schemas.microsoft.com/office/drawing/2014/main" id="{5C00E6F5-2C9A-4277-86D2-7358BC80709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The graph of the residuals from a regression analysis that meets the assumptions—a </a:t>
            </a:r>
            <a:r>
              <a:rPr lang="en-US" sz="1400" i="1" dirty="0">
                <a:solidFill>
                  <a:schemeClr val="bg1"/>
                </a:solidFill>
                <a:latin typeface="Roboto" panose="02000000000000000000" pitchFamily="2" charset="0"/>
                <a:ea typeface="Roboto" panose="02000000000000000000" pitchFamily="2" charset="0"/>
              </a:rPr>
              <a:t>healthy residual graph</a:t>
            </a:r>
            <a:r>
              <a:rPr lang="en-US" sz="1400" dirty="0">
                <a:solidFill>
                  <a:schemeClr val="bg1"/>
                </a:solidFill>
                <a:latin typeface="Roboto" panose="02000000000000000000" pitchFamily="2" charset="0"/>
                <a:ea typeface="Roboto" panose="02000000000000000000" pitchFamily="2" charset="0"/>
              </a:rPr>
              <a:t>—might look like the graph as given in figure below.</a:t>
            </a:r>
          </a:p>
          <a:p>
            <a:pP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The plot is relatively linear; the variances of the errors are about equal for each value of </a:t>
            </a:r>
            <a:r>
              <a:rPr lang="en-US" sz="1400" i="1" dirty="0">
                <a:solidFill>
                  <a:schemeClr val="bg1"/>
                </a:solidFill>
                <a:latin typeface="Roboto" panose="02000000000000000000" pitchFamily="2" charset="0"/>
                <a:ea typeface="Roboto" panose="02000000000000000000" pitchFamily="2" charset="0"/>
              </a:rPr>
              <a:t>x</a:t>
            </a:r>
            <a:r>
              <a:rPr lang="en-US" sz="1400" dirty="0">
                <a:solidFill>
                  <a:schemeClr val="bg1"/>
                </a:solidFill>
                <a:latin typeface="Roboto" panose="02000000000000000000" pitchFamily="2" charset="0"/>
                <a:ea typeface="Roboto" panose="02000000000000000000" pitchFamily="2" charset="0"/>
              </a:rPr>
              <a:t>, and the error terms do not appear to be related to adjacent terms.</a:t>
            </a:r>
            <a:endParaRPr lang="en-IN" sz="1400" dirty="0">
              <a:solidFill>
                <a:schemeClr val="bg1"/>
              </a:solidFill>
              <a:latin typeface="Roboto" panose="02000000000000000000" pitchFamily="2" charset="0"/>
              <a:ea typeface="Roboto" panose="02000000000000000000" pitchFamily="2" charset="0"/>
            </a:endParaRPr>
          </a:p>
          <a:p>
            <a:pPr marL="0" indent="0">
              <a:buFont typeface="Arial" panose="020B0604020202020204" pitchFamily="34" charset="0"/>
              <a:buNone/>
            </a:pPr>
            <a:endParaRPr lang="en-IN" sz="1400" dirty="0">
              <a:solidFill>
                <a:schemeClr val="bg1"/>
              </a:solidFill>
              <a:latin typeface="Roboto" panose="02000000000000000000" pitchFamily="2" charset="0"/>
              <a:ea typeface="Roboto" panose="02000000000000000000" pitchFamily="2" charset="0"/>
            </a:endParaRPr>
          </a:p>
          <a:p>
            <a:pPr marL="0" indent="0">
              <a:buFont typeface="Arial" panose="020B0604020202020204" pitchFamily="34" charset="0"/>
              <a:buNone/>
            </a:pPr>
            <a:endParaRPr lang="en-IN" sz="1400" dirty="0">
              <a:solidFill>
                <a:schemeClr val="bg1"/>
              </a:solidFill>
              <a:latin typeface="Roboto" panose="02000000000000000000" pitchFamily="2" charset="0"/>
              <a:ea typeface="Roboto" panose="02000000000000000000" pitchFamily="2" charset="0"/>
            </a:endParaRPr>
          </a:p>
          <a:p>
            <a:pPr marL="0" indent="0">
              <a:buFont typeface="Arial" panose="020B0604020202020204" pitchFamily="34" charset="0"/>
              <a:buNone/>
            </a:pPr>
            <a:endParaRPr lang="en-IN" sz="1400" dirty="0">
              <a:solidFill>
                <a:schemeClr val="bg1"/>
              </a:solidFill>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7107E45C-B103-4832-8A3A-CCD598E33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490" y="3317320"/>
            <a:ext cx="5054136" cy="2105891"/>
          </a:xfrm>
          <a:prstGeom prst="rect">
            <a:avLst/>
          </a:prstGeom>
        </p:spPr>
      </p:pic>
    </p:spTree>
    <p:extLst>
      <p:ext uri="{BB962C8B-B14F-4D97-AF65-F5344CB8AC3E}">
        <p14:creationId xmlns:p14="http://schemas.microsoft.com/office/powerpoint/2010/main" val="2959626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4705-89CE-46FB-9E9F-D00831098B67}"/>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Roboto" panose="02000000000000000000" pitchFamily="2" charset="0"/>
                <a:ea typeface="Roboto" panose="02000000000000000000" pitchFamily="2" charset="0"/>
              </a:rPr>
              <a:t>Model Diagnostics</a:t>
            </a:r>
          </a:p>
        </p:txBody>
      </p:sp>
      <p:sp>
        <p:nvSpPr>
          <p:cNvPr id="3" name="Content Placeholder 2">
            <a:extLst>
              <a:ext uri="{FF2B5EF4-FFF2-40B4-BE49-F238E27FC236}">
                <a16:creationId xmlns:a16="http://schemas.microsoft.com/office/drawing/2014/main" id="{5C00E6F5-2C9A-4277-86D2-7358BC80709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bg1"/>
                </a:solidFill>
                <a:latin typeface="Roboto" panose="02000000000000000000" pitchFamily="2" charset="0"/>
                <a:ea typeface="Roboto" panose="02000000000000000000" pitchFamily="2" charset="0"/>
              </a:rPr>
              <a:t>For validating normality condition:</a:t>
            </a:r>
          </a:p>
          <a:p>
            <a:pPr marL="0" indent="0">
              <a:buNone/>
            </a:pPr>
            <a:endParaRPr lang="en-US" sz="1400" dirty="0">
              <a:solidFill>
                <a:schemeClr val="bg1"/>
              </a:solidFill>
              <a:latin typeface="Roboto" panose="02000000000000000000" pitchFamily="2" charset="0"/>
              <a:ea typeface="Roboto" panose="02000000000000000000" pitchFamily="2" charset="0"/>
            </a:endParaRPr>
          </a:p>
          <a:p>
            <a:pPr marL="0" indent="0">
              <a:buNone/>
            </a:pPr>
            <a:r>
              <a:rPr lang="en-US" sz="1400" dirty="0">
                <a:solidFill>
                  <a:schemeClr val="bg1"/>
                </a:solidFill>
                <a:latin typeface="Roboto" panose="02000000000000000000" pitchFamily="2" charset="0"/>
                <a:ea typeface="Roboto" panose="02000000000000000000" pitchFamily="2" charset="0"/>
              </a:rPr>
              <a:t>we can use Q-Q plot and/or any of the following non-parametric tests:</a:t>
            </a:r>
          </a:p>
          <a:p>
            <a:pPr marL="914400" indent="-285750"/>
            <a:r>
              <a:rPr lang="en-US" sz="1400" dirty="0">
                <a:solidFill>
                  <a:schemeClr val="bg1"/>
                </a:solidFill>
                <a:latin typeface="Roboto" panose="02000000000000000000" pitchFamily="2" charset="0"/>
                <a:ea typeface="Roboto" panose="02000000000000000000" pitchFamily="2" charset="0"/>
              </a:rPr>
              <a:t>Kolmogorov Smirnov Test</a:t>
            </a:r>
          </a:p>
          <a:p>
            <a:pPr marL="914400" indent="-285750"/>
            <a:r>
              <a:rPr lang="en-US" sz="1400" dirty="0">
                <a:solidFill>
                  <a:schemeClr val="bg1"/>
                </a:solidFill>
                <a:latin typeface="Roboto" panose="02000000000000000000" pitchFamily="2" charset="0"/>
                <a:ea typeface="Roboto" panose="02000000000000000000" pitchFamily="2" charset="0"/>
              </a:rPr>
              <a:t>Shapiro Wilk Test</a:t>
            </a:r>
          </a:p>
          <a:p>
            <a:pPr marL="914400" indent="-285750"/>
            <a:r>
              <a:rPr lang="en-US" sz="1400" dirty="0">
                <a:solidFill>
                  <a:schemeClr val="bg1"/>
                </a:solidFill>
                <a:latin typeface="Roboto" panose="02000000000000000000" pitchFamily="2" charset="0"/>
                <a:ea typeface="Roboto" panose="02000000000000000000" pitchFamily="2" charset="0"/>
              </a:rPr>
              <a:t>Anderson Darling Test</a:t>
            </a:r>
            <a:endParaRPr lang="en-IN" sz="14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18770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0" u="none" strike="noStrike" baseline="0" dirty="0"/>
              <a:t>Some tips</a:t>
            </a:r>
            <a:endParaRPr lang="en-US" b="1" dirty="0"/>
          </a:p>
        </p:txBody>
      </p:sp>
      <p:sp>
        <p:nvSpPr>
          <p:cNvPr id="3" name="Content Placeholder 2"/>
          <p:cNvSpPr>
            <a:spLocks noGrp="1"/>
          </p:cNvSpPr>
          <p:nvPr>
            <p:ph idx="1"/>
          </p:nvPr>
        </p:nvSpPr>
        <p:spPr>
          <a:xfrm>
            <a:off x="900000" y="1800000"/>
            <a:ext cx="10515600" cy="4351338"/>
          </a:xfrm>
        </p:spPr>
        <p:txBody>
          <a:bodyPr>
            <a:normAutofit fontScale="92500" lnSpcReduction="10000"/>
          </a:bodyPr>
          <a:lstStyle/>
          <a:p>
            <a:pPr marL="342900" indent="-342900">
              <a:buAutoNum type="arabicPeriod"/>
            </a:pPr>
            <a:r>
              <a:rPr lang="en-US" sz="1800" b="0" i="0" u="none" strike="noStrike" baseline="0" dirty="0"/>
              <a:t>Plot and examine the data.</a:t>
            </a:r>
          </a:p>
          <a:p>
            <a:pPr marL="342900" indent="-342900">
              <a:buAutoNum type="arabicPeriod"/>
            </a:pPr>
            <a:r>
              <a:rPr lang="en-US" sz="1800" b="0" i="0" u="none" strike="noStrike" baseline="0" dirty="0"/>
              <a:t>If necessary, transform the X and/or Y variables so that:</a:t>
            </a:r>
          </a:p>
          <a:p>
            <a:pPr marL="1085850"/>
            <a:r>
              <a:rPr lang="en-US" sz="1800" b="0" i="0" u="none" strike="noStrike" baseline="0" dirty="0"/>
              <a:t>the relationship between X and Y is linear, and</a:t>
            </a:r>
          </a:p>
          <a:p>
            <a:pPr marL="1085850"/>
            <a:r>
              <a:rPr lang="en-US" sz="1800" dirty="0"/>
              <a:t> </a:t>
            </a:r>
            <a:r>
              <a:rPr lang="en-US" sz="1800" b="0" i="0" u="none" strike="noStrike" baseline="0" dirty="0"/>
              <a:t>Y is </a:t>
            </a:r>
            <a:r>
              <a:rPr lang="en-US" sz="1800" b="0" i="0" u="none" strike="noStrike" baseline="0" dirty="0" err="1"/>
              <a:t>homoskedastic</a:t>
            </a:r>
            <a:r>
              <a:rPr lang="en-US" sz="1800" b="0" i="0" u="none" strike="noStrike" baseline="0" dirty="0"/>
              <a:t> (that is, the scatter in Y is constant from one end of the X data to the other)</a:t>
            </a:r>
            <a:r>
              <a:rPr lang="en-US" sz="1800" dirty="0"/>
              <a:t>.</a:t>
            </a:r>
          </a:p>
          <a:p>
            <a:pPr marL="1371600" indent="-1371600">
              <a:buNone/>
            </a:pPr>
            <a:r>
              <a:rPr lang="en-US" sz="1800" dirty="0"/>
              <a:t>3. Use VIF method to remove multicollinearity.</a:t>
            </a:r>
          </a:p>
          <a:p>
            <a:pPr marL="1371600" indent="-1371600">
              <a:buNone/>
            </a:pPr>
            <a:r>
              <a:rPr lang="en-US" sz="1800" dirty="0"/>
              <a:t>4. </a:t>
            </a:r>
            <a:r>
              <a:rPr lang="en-US" sz="1800" b="0" i="0" u="none" strike="noStrike" baseline="0" dirty="0"/>
              <a:t>Plot the residuals plot.</a:t>
            </a:r>
          </a:p>
          <a:p>
            <a:pPr marL="1085850" algn="l"/>
            <a:r>
              <a:rPr lang="en-US" sz="1800" b="0" i="0" u="none" strike="noStrike" baseline="0" dirty="0"/>
              <a:t>If the residuals increase or decrease with X, they are heteroscedastic. Transform Y to cure this.</a:t>
            </a:r>
          </a:p>
          <a:p>
            <a:pPr marL="1085850" algn="l"/>
            <a:r>
              <a:rPr lang="en-US" sz="1800" b="0" i="0" u="none" strike="noStrike" baseline="0" dirty="0"/>
              <a:t>If the residuals are curved with X, the relationship between X and Y is nonlinear. Either transform X or fit a nonlinear curve to the data.</a:t>
            </a:r>
          </a:p>
          <a:p>
            <a:pPr marL="1085850" algn="l"/>
            <a:r>
              <a:rPr lang="en-US" sz="1800" b="0" i="0" u="none" strike="noStrike" baseline="0" dirty="0"/>
              <a:t>If there are outliers, check their validity, and/or use robust regression techniques.</a:t>
            </a:r>
            <a:endParaRPr lang="en-US" sz="1800" dirty="0"/>
          </a:p>
          <a:p>
            <a:pPr marL="0" indent="0" algn="l">
              <a:buNone/>
            </a:pPr>
            <a:r>
              <a:rPr lang="en-US" sz="1800" b="0" i="0" u="none" strike="noStrike" baseline="0" dirty="0"/>
              <a:t>5. Plot the distribution of the residuals (either as a histogram, or a normal quantile plot).</a:t>
            </a:r>
          </a:p>
          <a:p>
            <a:pPr marL="857250" indent="228600" algn="l">
              <a:tabLst>
                <a:tab pos="1143000" algn="l"/>
              </a:tabLst>
            </a:pPr>
            <a:r>
              <a:rPr lang="en-US" sz="1800" b="0" i="0" u="none" strike="noStrike" baseline="0" dirty="0"/>
              <a:t>If the residuals are not normally distributed, your estimates of statistical significance and 	confidence intervals will not be accurate.</a:t>
            </a:r>
          </a:p>
        </p:txBody>
      </p:sp>
    </p:spTree>
    <p:extLst>
      <p:ext uri="{BB962C8B-B14F-4D97-AF65-F5344CB8AC3E}">
        <p14:creationId xmlns:p14="http://schemas.microsoft.com/office/powerpoint/2010/main" val="2909131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 - Regression</a:t>
            </a:r>
          </a:p>
        </p:txBody>
      </p:sp>
      <p:sp>
        <p:nvSpPr>
          <p:cNvPr id="3" name="Content Placeholder 2"/>
          <p:cNvSpPr>
            <a:spLocks noGrp="1"/>
          </p:cNvSpPr>
          <p:nvPr>
            <p:ph idx="1"/>
          </p:nvPr>
        </p:nvSpPr>
        <p:spPr/>
        <p:txBody>
          <a:bodyPr>
            <a:normAutofit/>
          </a:bodyPr>
          <a:lstStyle/>
          <a:p>
            <a:pPr marL="350050" indent="-285750" defTabSz="514400">
              <a:lnSpc>
                <a:spcPct val="100000"/>
              </a:lnSpc>
              <a:spcBef>
                <a:spcPct val="20000"/>
              </a:spcBef>
              <a:buClr>
                <a:schemeClr val="bg1"/>
              </a:buClr>
              <a:buFont typeface="Wingdings" panose="05000000000000000000" pitchFamily="2" charset="2"/>
              <a:buChar char="§"/>
            </a:pPr>
            <a:r>
              <a:rPr lang="en-US" sz="1400" dirty="0"/>
              <a:t>Try adding the polynomial &amp; interaction terms to your regression line. Sometimes they work like a charm.</a:t>
            </a:r>
          </a:p>
          <a:p>
            <a:pPr marL="350050" indent="-285750" defTabSz="514400">
              <a:lnSpc>
                <a:spcPct val="100000"/>
              </a:lnSpc>
              <a:spcBef>
                <a:spcPct val="20000"/>
              </a:spcBef>
              <a:buClr>
                <a:schemeClr val="bg1"/>
              </a:buClr>
              <a:buFont typeface="Wingdings" panose="05000000000000000000" pitchFamily="2" charset="2"/>
              <a:buChar char="§"/>
            </a:pPr>
            <a:r>
              <a:rPr lang="en-US" sz="1400" dirty="0"/>
              <a:t>Adjusted R-squared is a good measure of training/in time sample error. We can’t be sure about the final model performance based on this. We may have to perform cross-validation to get an idea on testing error.</a:t>
            </a:r>
          </a:p>
          <a:p>
            <a:pPr marL="350050" indent="-285750" defTabSz="514400">
              <a:lnSpc>
                <a:spcPct val="100000"/>
              </a:lnSpc>
              <a:spcBef>
                <a:spcPct val="20000"/>
              </a:spcBef>
              <a:buClr>
                <a:schemeClr val="bg1"/>
              </a:buClr>
              <a:buFont typeface="Wingdings" panose="05000000000000000000" pitchFamily="2" charset="2"/>
              <a:buChar char="§"/>
            </a:pPr>
            <a:r>
              <a:rPr lang="en-US" sz="1400" dirty="0"/>
              <a:t>Outliers can influence the regression line; we need to take care of data sanitization before building the regression line.</a:t>
            </a:r>
          </a:p>
          <a:p>
            <a:pPr marL="350050" indent="-285750" defTabSz="514400">
              <a:lnSpc>
                <a:spcPct val="100000"/>
              </a:lnSpc>
              <a:spcBef>
                <a:spcPct val="20000"/>
              </a:spcBef>
              <a:buClr>
                <a:schemeClr val="bg1"/>
              </a:buClr>
              <a:buFont typeface="Wingdings" panose="05000000000000000000" pitchFamily="2" charset="2"/>
              <a:buChar char="§"/>
            </a:pPr>
            <a:r>
              <a:rPr lang="en-IN" sz="1400" dirty="0"/>
              <a:t>We need to detect and treat multicollinearity issue.</a:t>
            </a:r>
            <a:endParaRPr lang="en-US" sz="1400" dirty="0"/>
          </a:p>
          <a:p>
            <a:pPr marL="350050" indent="-285750" defTabSz="514400">
              <a:lnSpc>
                <a:spcPct val="100000"/>
              </a:lnSpc>
              <a:spcBef>
                <a:spcPct val="20000"/>
              </a:spcBef>
              <a:buClr>
                <a:srgbClr val="4E67C8"/>
              </a:buClr>
            </a:pPr>
            <a:endParaRPr lang="en-US" sz="1400" dirty="0"/>
          </a:p>
          <a:p>
            <a:endParaRPr lang="en-US" sz="1400" dirty="0"/>
          </a:p>
        </p:txBody>
      </p:sp>
    </p:spTree>
    <p:extLst>
      <p:ext uri="{BB962C8B-B14F-4D97-AF65-F5344CB8AC3E}">
        <p14:creationId xmlns:p14="http://schemas.microsoft.com/office/powerpoint/2010/main" val="11926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458;p25">
            <a:extLst>
              <a:ext uri="{FF2B5EF4-FFF2-40B4-BE49-F238E27FC236}">
                <a16:creationId xmlns:a16="http://schemas.microsoft.com/office/drawing/2014/main" id="{B5281859-925B-42D0-9CE6-703BF01CEA13}"/>
              </a:ext>
            </a:extLst>
          </p:cNvPr>
          <p:cNvPicPr preferRelativeResize="0"/>
          <p:nvPr/>
        </p:nvPicPr>
        <p:blipFill rotWithShape="1">
          <a:blip r:embed="rId2">
            <a:alphaModFix/>
          </a:blip>
          <a:srcRect/>
          <a:stretch/>
        </p:blipFill>
        <p:spPr>
          <a:xfrm>
            <a:off x="0" y="-102870"/>
            <a:ext cx="12192000" cy="6960870"/>
          </a:xfrm>
          <a:prstGeom prst="rect">
            <a:avLst/>
          </a:prstGeom>
          <a:noFill/>
          <a:ln>
            <a:noFill/>
          </a:ln>
        </p:spPr>
      </p:pic>
    </p:spTree>
    <p:extLst>
      <p:ext uri="{BB962C8B-B14F-4D97-AF65-F5344CB8AC3E}">
        <p14:creationId xmlns:p14="http://schemas.microsoft.com/office/powerpoint/2010/main" val="1718291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3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3" name="Google Shape;63;p38"/>
          <p:cNvSpPr txBox="1"/>
          <p:nvPr/>
        </p:nvSpPr>
        <p:spPr>
          <a:xfrm>
            <a:off x="955200" y="566400"/>
            <a:ext cx="5932000" cy="82063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Pts val="2800"/>
              <a:buFontTx/>
              <a:buNone/>
              <a:tabLst/>
              <a:defRPr/>
            </a:pPr>
            <a:r>
              <a:rPr kumimoji="0" lang="en-US" sz="3733" b="1" i="0" u="none" strike="noStrike" kern="0" cap="none" spc="0" normalizeH="0" baseline="0" noProof="0">
                <a:ln>
                  <a:noFill/>
                </a:ln>
                <a:solidFill>
                  <a:srgbClr val="FFFFFF"/>
                </a:solidFill>
                <a:effectLst/>
                <a:uLnTx/>
                <a:uFillTx/>
                <a:latin typeface="Roboto"/>
                <a:ea typeface="Roboto"/>
                <a:cs typeface="Roboto"/>
                <a:sym typeface="Roboto"/>
              </a:rPr>
              <a:t>Objectives</a:t>
            </a: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 name="Google Shape;64;p38"/>
          <p:cNvSpPr txBox="1"/>
          <p:nvPr/>
        </p:nvSpPr>
        <p:spPr>
          <a:xfrm>
            <a:off x="967361" y="1988773"/>
            <a:ext cx="798000" cy="956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3200"/>
              <a:buFontTx/>
              <a:buNone/>
              <a:tabLst/>
              <a:defRPr/>
            </a:pPr>
            <a:r>
              <a:rPr kumimoji="0" lang="en-US" sz="3600" b="0" i="0" u="none" strike="noStrike" kern="0" cap="none" spc="0" normalizeH="0" baseline="0" noProof="0" dirty="0" smtClean="0">
                <a:ln>
                  <a:noFill/>
                </a:ln>
                <a:solidFill>
                  <a:srgbClr val="FFF2EB"/>
                </a:solidFill>
                <a:effectLst/>
                <a:uLnTx/>
                <a:uFillTx/>
                <a:latin typeface="Roboto Mono"/>
                <a:ea typeface="Roboto Mono"/>
                <a:cs typeface="Roboto Mono"/>
                <a:sym typeface="Roboto Mono"/>
              </a:rPr>
              <a:t>05</a:t>
            </a:r>
            <a:endParaRPr kumimoji="0" sz="3600" b="0" i="0" u="none" strike="noStrike" kern="0" cap="none" spc="0" normalizeH="0" baseline="0" noProof="0" dirty="0">
              <a:ln>
                <a:noFill/>
              </a:ln>
              <a:solidFill>
                <a:srgbClr val="FFF2EB"/>
              </a:solidFill>
              <a:effectLst/>
              <a:uLnTx/>
              <a:uFillTx/>
              <a:latin typeface="Roboto Mono"/>
              <a:ea typeface="Roboto Mono"/>
              <a:cs typeface="Roboto Mono"/>
              <a:sym typeface="Roboto Mono"/>
            </a:endParaRPr>
          </a:p>
        </p:txBody>
      </p:sp>
      <p:grpSp>
        <p:nvGrpSpPr>
          <p:cNvPr id="65" name="Google Shape;65;p38"/>
          <p:cNvGrpSpPr/>
          <p:nvPr/>
        </p:nvGrpSpPr>
        <p:grpSpPr>
          <a:xfrm>
            <a:off x="1636672" y="2132837"/>
            <a:ext cx="4400335" cy="533569"/>
            <a:chOff x="1227503" y="2017369"/>
            <a:chExt cx="3300251" cy="400177"/>
          </a:xfrm>
        </p:grpSpPr>
        <p:cxnSp>
          <p:nvCxnSpPr>
            <p:cNvPr id="66" name="Google Shape;66;p38"/>
            <p:cNvCxnSpPr/>
            <p:nvPr/>
          </p:nvCxnSpPr>
          <p:spPr>
            <a:xfrm>
              <a:off x="1288580" y="2018400"/>
              <a:ext cx="0" cy="390600"/>
            </a:xfrm>
            <a:prstGeom prst="straightConnector1">
              <a:avLst/>
            </a:prstGeom>
            <a:noFill/>
            <a:ln w="9525" cap="flat" cmpd="sng">
              <a:solidFill>
                <a:srgbClr val="FCD3CF"/>
              </a:solidFill>
              <a:prstDash val="solid"/>
              <a:round/>
              <a:headEnd type="none" w="sm" len="sm"/>
              <a:tailEnd type="none" w="sm" len="sm"/>
            </a:ln>
          </p:spPr>
        </p:cxnSp>
        <p:sp>
          <p:nvSpPr>
            <p:cNvPr id="67" name="Google Shape;67;p38"/>
            <p:cNvSpPr txBox="1"/>
            <p:nvPr/>
          </p:nvSpPr>
          <p:spPr>
            <a:xfrm>
              <a:off x="1227503" y="2017369"/>
              <a:ext cx="3300251" cy="400177"/>
            </a:xfrm>
            <a:prstGeom prst="rect">
              <a:avLst/>
            </a:prstGeom>
            <a:noFill/>
            <a:ln>
              <a:noFill/>
            </a:ln>
          </p:spPr>
          <p:txBody>
            <a:bodyPr spcFirstLastPara="1" wrap="square" lIns="243833" tIns="121900" rIns="0" bIns="121900" anchor="ctr" anchorCtr="0">
              <a:noAutofit/>
            </a:bodyPr>
            <a:lstStyle/>
            <a:p>
              <a:r>
                <a:rPr lang="en-US" dirty="0" err="1">
                  <a:solidFill>
                    <a:schemeClr val="bg1"/>
                  </a:solidFill>
                  <a:latin typeface="Roboto" panose="02000000000000000000" pitchFamily="2" charset="0"/>
                  <a:ea typeface="Roboto" panose="02000000000000000000" pitchFamily="2" charset="0"/>
                </a:rPr>
                <a:t>Multicollinearity</a:t>
              </a:r>
              <a:endParaRPr lang="en-US" dirty="0">
                <a:solidFill>
                  <a:schemeClr val="bg1"/>
                </a:solidFill>
                <a:latin typeface="Roboto" panose="02000000000000000000" pitchFamily="2" charset="0"/>
                <a:ea typeface="Roboto" panose="02000000000000000000" pitchFamily="2" charset="0"/>
              </a:endParaRPr>
            </a:p>
          </p:txBody>
        </p:sp>
      </p:grpSp>
      <p:grpSp>
        <p:nvGrpSpPr>
          <p:cNvPr id="70" name="Google Shape;70;p38"/>
          <p:cNvGrpSpPr/>
          <p:nvPr/>
        </p:nvGrpSpPr>
        <p:grpSpPr>
          <a:xfrm>
            <a:off x="967362" y="3903268"/>
            <a:ext cx="5069645" cy="956000"/>
            <a:chOff x="699883" y="3438400"/>
            <a:chExt cx="3802234" cy="717000"/>
          </a:xfrm>
        </p:grpSpPr>
        <p:sp>
          <p:nvSpPr>
            <p:cNvPr id="71" name="Google Shape;71;p38"/>
            <p:cNvSpPr txBox="1"/>
            <p:nvPr/>
          </p:nvSpPr>
          <p:spPr>
            <a:xfrm>
              <a:off x="699883" y="3438400"/>
              <a:ext cx="598500" cy="717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3200"/>
                <a:buFontTx/>
                <a:buNone/>
                <a:tabLst/>
                <a:defRPr/>
              </a:pPr>
              <a:r>
                <a:rPr kumimoji="0" lang="en-US" sz="3600" b="0" i="0" u="none" strike="noStrike" kern="0" cap="none" spc="0" normalizeH="0" baseline="0" noProof="0" dirty="0" smtClean="0">
                  <a:ln>
                    <a:noFill/>
                  </a:ln>
                  <a:solidFill>
                    <a:srgbClr val="FFF2EB"/>
                  </a:solidFill>
                  <a:effectLst/>
                  <a:uLnTx/>
                  <a:uFillTx/>
                  <a:latin typeface="Roboto Mono"/>
                  <a:ea typeface="Roboto Mono"/>
                  <a:cs typeface="Roboto Mono"/>
                  <a:sym typeface="Roboto Mono"/>
                </a:rPr>
                <a:t>07</a:t>
              </a:r>
              <a:endParaRPr kumimoji="0" sz="3600" b="0" i="0" u="none" strike="noStrike" kern="0" cap="none" spc="0" normalizeH="0" baseline="0" noProof="0" dirty="0">
                <a:ln>
                  <a:noFill/>
                </a:ln>
                <a:solidFill>
                  <a:srgbClr val="FFF2EB"/>
                </a:solidFill>
                <a:effectLst/>
                <a:uLnTx/>
                <a:uFillTx/>
                <a:latin typeface="Roboto Mono"/>
                <a:ea typeface="Roboto Mono"/>
                <a:cs typeface="Roboto Mono"/>
                <a:sym typeface="Roboto Mono"/>
              </a:endParaRPr>
            </a:p>
          </p:txBody>
        </p:sp>
        <p:cxnSp>
          <p:nvCxnSpPr>
            <p:cNvPr id="72" name="Google Shape;72;p38"/>
            <p:cNvCxnSpPr/>
            <p:nvPr/>
          </p:nvCxnSpPr>
          <p:spPr>
            <a:xfrm>
              <a:off x="1262942" y="3547478"/>
              <a:ext cx="0" cy="390600"/>
            </a:xfrm>
            <a:prstGeom prst="straightConnector1">
              <a:avLst/>
            </a:prstGeom>
            <a:noFill/>
            <a:ln w="9525" cap="flat" cmpd="sng">
              <a:solidFill>
                <a:srgbClr val="FCD3CF"/>
              </a:solidFill>
              <a:prstDash val="solid"/>
              <a:round/>
              <a:headEnd type="none" w="sm" len="sm"/>
              <a:tailEnd type="none" w="sm" len="sm"/>
            </a:ln>
          </p:spPr>
        </p:cxnSp>
        <p:sp>
          <p:nvSpPr>
            <p:cNvPr id="73" name="Google Shape;73;p38"/>
            <p:cNvSpPr txBox="1"/>
            <p:nvPr/>
          </p:nvSpPr>
          <p:spPr>
            <a:xfrm>
              <a:off x="1201865" y="3545521"/>
              <a:ext cx="3300252" cy="400177"/>
            </a:xfrm>
            <a:prstGeom prst="rect">
              <a:avLst/>
            </a:prstGeom>
            <a:noFill/>
            <a:ln>
              <a:noFill/>
            </a:ln>
          </p:spPr>
          <p:txBody>
            <a:bodyPr spcFirstLastPara="1" wrap="square" lIns="243833" tIns="121900" rIns="0" bIns="121900" anchor="ctr" anchorCtr="0">
              <a:noAutofit/>
            </a:bodyPr>
            <a:lstStyle/>
            <a:p>
              <a:r>
                <a:rPr lang="en-IN" dirty="0">
                  <a:solidFill>
                    <a:schemeClr val="bg1"/>
                  </a:solidFill>
                  <a:latin typeface="Roboto" panose="02000000000000000000" pitchFamily="2" charset="0"/>
                  <a:ea typeface="Roboto" panose="02000000000000000000" pitchFamily="2" charset="0"/>
                </a:rPr>
                <a:t>Conclusion</a:t>
              </a:r>
              <a:endParaRPr lang="en-IN" dirty="0">
                <a:solidFill>
                  <a:schemeClr val="bg1"/>
                </a:solidFill>
                <a:latin typeface="Roboto" panose="02000000000000000000" pitchFamily="2" charset="0"/>
                <a:ea typeface="Roboto" panose="02000000000000000000" pitchFamily="2" charset="0"/>
              </a:endParaRPr>
            </a:p>
          </p:txBody>
        </p:sp>
      </p:grpSp>
      <p:grpSp>
        <p:nvGrpSpPr>
          <p:cNvPr id="77" name="Google Shape;77;p38"/>
          <p:cNvGrpSpPr/>
          <p:nvPr/>
        </p:nvGrpSpPr>
        <p:grpSpPr>
          <a:xfrm>
            <a:off x="967362" y="2949625"/>
            <a:ext cx="5274454" cy="956000"/>
            <a:chOff x="699883" y="2723571"/>
            <a:chExt cx="3955841" cy="717000"/>
          </a:xfrm>
        </p:grpSpPr>
        <p:sp>
          <p:nvSpPr>
            <p:cNvPr id="78" name="Google Shape;78;p38"/>
            <p:cNvSpPr txBox="1"/>
            <p:nvPr/>
          </p:nvSpPr>
          <p:spPr>
            <a:xfrm>
              <a:off x="699883" y="2723571"/>
              <a:ext cx="598500" cy="717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3200"/>
                <a:buFontTx/>
                <a:buNone/>
                <a:tabLst/>
                <a:defRPr/>
              </a:pPr>
              <a:r>
                <a:rPr kumimoji="0" lang="en-US" sz="3600" b="0" i="0" u="none" strike="noStrike" kern="0" cap="none" spc="0" normalizeH="0" baseline="0" noProof="0" dirty="0" smtClean="0">
                  <a:ln>
                    <a:noFill/>
                  </a:ln>
                  <a:solidFill>
                    <a:srgbClr val="FFF2EB"/>
                  </a:solidFill>
                  <a:effectLst/>
                  <a:uLnTx/>
                  <a:uFillTx/>
                  <a:latin typeface="Roboto Mono"/>
                  <a:ea typeface="Roboto Mono"/>
                  <a:cs typeface="Roboto Mono"/>
                  <a:sym typeface="Roboto Mono"/>
                </a:rPr>
                <a:t>06</a:t>
              </a:r>
              <a:endParaRPr kumimoji="0" sz="3600" b="0" i="0" u="none" strike="noStrike" kern="0" cap="none" spc="0" normalizeH="0" baseline="0" noProof="0" dirty="0">
                <a:ln>
                  <a:noFill/>
                </a:ln>
                <a:solidFill>
                  <a:srgbClr val="FFF2EB"/>
                </a:solidFill>
                <a:effectLst/>
                <a:uLnTx/>
                <a:uFillTx/>
                <a:latin typeface="Roboto Mono"/>
                <a:ea typeface="Roboto Mono"/>
                <a:cs typeface="Roboto Mono"/>
                <a:sym typeface="Roboto Mono"/>
              </a:endParaRPr>
            </a:p>
          </p:txBody>
        </p:sp>
        <p:cxnSp>
          <p:nvCxnSpPr>
            <p:cNvPr id="79" name="Google Shape;79;p38"/>
            <p:cNvCxnSpPr/>
            <p:nvPr/>
          </p:nvCxnSpPr>
          <p:spPr>
            <a:xfrm>
              <a:off x="1262942" y="2832649"/>
              <a:ext cx="0" cy="390600"/>
            </a:xfrm>
            <a:prstGeom prst="straightConnector1">
              <a:avLst/>
            </a:prstGeom>
            <a:noFill/>
            <a:ln w="9525" cap="flat" cmpd="sng">
              <a:solidFill>
                <a:srgbClr val="FCD3CF"/>
              </a:solidFill>
              <a:prstDash val="solid"/>
              <a:round/>
              <a:headEnd type="none" w="sm" len="sm"/>
              <a:tailEnd type="none" w="sm" len="sm"/>
            </a:ln>
          </p:spPr>
        </p:cxnSp>
        <p:sp>
          <p:nvSpPr>
            <p:cNvPr id="80" name="Google Shape;80;p38"/>
            <p:cNvSpPr txBox="1"/>
            <p:nvPr/>
          </p:nvSpPr>
          <p:spPr>
            <a:xfrm>
              <a:off x="1215363" y="2832649"/>
              <a:ext cx="3440361"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Model diagnostics</a:t>
              </a:r>
              <a:endParaRPr lang="en-US" dirty="0">
                <a:solidFill>
                  <a:schemeClr val="bg1"/>
                </a:solidFill>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5910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00" y="360000"/>
            <a:ext cx="10515600" cy="1325563"/>
          </a:xfrm>
        </p:spPr>
        <p:txBody>
          <a:bodyPr/>
          <a:lstStyle/>
          <a:p>
            <a:r>
              <a:rPr lang="en-US" b="1" dirty="0"/>
              <a:t>Multiple Regression</a:t>
            </a:r>
          </a:p>
        </p:txBody>
      </p:sp>
      <p:sp>
        <p:nvSpPr>
          <p:cNvPr id="3" name="Content Placeholder 2"/>
          <p:cNvSpPr>
            <a:spLocks noGrp="1"/>
          </p:cNvSpPr>
          <p:nvPr>
            <p:ph idx="1"/>
          </p:nvPr>
        </p:nvSpPr>
        <p:spPr>
          <a:xfrm>
            <a:off x="900000" y="1800000"/>
            <a:ext cx="10515600" cy="4351338"/>
          </a:xfrm>
        </p:spPr>
        <p:txBody>
          <a:bodyPr>
            <a:normAutofit/>
          </a:bodyPr>
          <a:lstStyle/>
          <a:p>
            <a:pPr marL="350050" lvl="0" indent="-285750" defTabSz="514400">
              <a:lnSpc>
                <a:spcPct val="100000"/>
              </a:lnSpc>
              <a:spcBef>
                <a:spcPct val="20000"/>
              </a:spcBef>
              <a:buClr>
                <a:schemeClr val="bg1"/>
              </a:buClr>
              <a:buFont typeface="Wingdings" panose="05000000000000000000" pitchFamily="2" charset="2"/>
              <a:buChar char="§"/>
            </a:pPr>
            <a:r>
              <a:rPr lang="en-US" sz="1400" dirty="0"/>
              <a:t>Using multiple predictor variables instead of single variable</a:t>
            </a:r>
          </a:p>
          <a:p>
            <a:pPr marL="350050" lvl="0" indent="-285750" defTabSz="514400">
              <a:lnSpc>
                <a:spcPct val="100000"/>
              </a:lnSpc>
              <a:spcBef>
                <a:spcPct val="20000"/>
              </a:spcBef>
              <a:buClr>
                <a:schemeClr val="bg1"/>
              </a:buClr>
              <a:buFont typeface="Wingdings" panose="05000000000000000000" pitchFamily="2" charset="2"/>
              <a:buChar char="§"/>
            </a:pPr>
            <a:r>
              <a:rPr lang="en-US" sz="1400" dirty="0"/>
              <a:t>We need to find a perfect plane here</a:t>
            </a:r>
          </a:p>
          <a:p>
            <a:pPr marL="114300" lvl="0" indent="0" defTabSz="514400">
              <a:lnSpc>
                <a:spcPct val="100000"/>
              </a:lnSpc>
              <a:spcBef>
                <a:spcPct val="20000"/>
              </a:spcBef>
              <a:buClr>
                <a:srgbClr val="4E67C8"/>
              </a:buClr>
              <a:buNone/>
            </a:pPr>
            <a:endParaRPr lang="en-IN" sz="1400" dirty="0"/>
          </a:p>
          <a:p>
            <a:pPr marL="114300" lvl="0" indent="0" defTabSz="514400">
              <a:lnSpc>
                <a:spcPct val="100000"/>
              </a:lnSpc>
              <a:spcBef>
                <a:spcPct val="20000"/>
              </a:spcBef>
              <a:buClr>
                <a:srgbClr val="4E67C8"/>
              </a:buClr>
              <a:buNone/>
            </a:pPr>
            <a:endParaRPr lang="en-US" sz="1400" dirty="0"/>
          </a:p>
        </p:txBody>
      </p:sp>
      <p:pic>
        <p:nvPicPr>
          <p:cNvPr id="4" name="Picture 3"/>
          <p:cNvPicPr>
            <a:picLocks noChangeAspect="1"/>
          </p:cNvPicPr>
          <p:nvPr/>
        </p:nvPicPr>
        <p:blipFill>
          <a:blip r:embed="rId2"/>
          <a:stretch>
            <a:fillRect/>
          </a:stretch>
        </p:blipFill>
        <p:spPr>
          <a:xfrm>
            <a:off x="2054088" y="2517914"/>
            <a:ext cx="6135756" cy="3539780"/>
          </a:xfrm>
          <a:prstGeom prst="rect">
            <a:avLst/>
          </a:prstGeom>
        </p:spPr>
      </p:pic>
    </p:spTree>
    <p:extLst>
      <p:ext uri="{BB962C8B-B14F-4D97-AF65-F5344CB8AC3E}">
        <p14:creationId xmlns:p14="http://schemas.microsoft.com/office/powerpoint/2010/main" val="1663957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00" y="360000"/>
            <a:ext cx="10515600" cy="1325563"/>
          </a:xfrm>
        </p:spPr>
        <p:txBody>
          <a:bodyPr/>
          <a:lstStyle/>
          <a:p>
            <a:r>
              <a:rPr lang="en-US" b="1" dirty="0"/>
              <a:t>Testing Overall Model</a:t>
            </a:r>
          </a:p>
        </p:txBody>
      </p:sp>
      <p:sp>
        <p:nvSpPr>
          <p:cNvPr id="3" name="Content Placeholder 2"/>
          <p:cNvSpPr>
            <a:spLocks noGrp="1"/>
          </p:cNvSpPr>
          <p:nvPr>
            <p:ph idx="1"/>
          </p:nvPr>
        </p:nvSpPr>
        <p:spPr>
          <a:xfrm>
            <a:off x="900000" y="1800000"/>
            <a:ext cx="10515600" cy="4236951"/>
          </a:xfrm>
        </p:spPr>
        <p:txBody>
          <a:bodyPr>
            <a:noAutofit/>
          </a:bodyPr>
          <a:lstStyle/>
          <a:p>
            <a:pPr lvl="0">
              <a:lnSpc>
                <a:spcPct val="100000"/>
              </a:lnSpc>
              <a:spcBef>
                <a:spcPts val="0"/>
              </a:spcBef>
              <a:buFont typeface="Wingdings" panose="05000000000000000000" pitchFamily="2" charset="2"/>
              <a:buChar char="§"/>
            </a:pPr>
            <a:r>
              <a:rPr lang="en-US" sz="1400" dirty="0"/>
              <a:t>For testing overall model, we perform following hypothesis test (ANOVA):</a:t>
            </a:r>
          </a:p>
          <a:p>
            <a:pPr marL="0" indent="0">
              <a:lnSpc>
                <a:spcPct val="100000"/>
              </a:lnSpc>
              <a:spcBef>
                <a:spcPts val="0"/>
              </a:spcBef>
              <a:buNone/>
            </a:pPr>
            <a:r>
              <a:rPr lang="en-US" sz="1400" dirty="0"/>
              <a:t>        </a:t>
            </a:r>
          </a:p>
          <a:p>
            <a:pPr marL="0" indent="0">
              <a:lnSpc>
                <a:spcPct val="100000"/>
              </a:lnSpc>
              <a:spcBef>
                <a:spcPts val="0"/>
              </a:spcBef>
              <a:buNone/>
            </a:pPr>
            <a:r>
              <a:rPr lang="en-US" sz="1400" dirty="0"/>
              <a:t>        To test :</a:t>
            </a:r>
          </a:p>
          <a:p>
            <a:pPr marL="0" indent="0">
              <a:lnSpc>
                <a:spcPct val="100000"/>
              </a:lnSpc>
              <a:spcBef>
                <a:spcPts val="0"/>
              </a:spcBef>
              <a:buNone/>
            </a:pPr>
            <a:endParaRPr lang="en-US" sz="1400" dirty="0"/>
          </a:p>
          <a:p>
            <a:pPr marL="285750" lvl="0" indent="-285750">
              <a:lnSpc>
                <a:spcPct val="100000"/>
              </a:lnSpc>
              <a:spcBef>
                <a:spcPts val="0"/>
              </a:spcBef>
            </a:pPr>
            <a:endParaRPr lang="en-US" sz="1400" dirty="0"/>
          </a:p>
          <a:p>
            <a:pPr marL="0" lvl="0" indent="0">
              <a:lnSpc>
                <a:spcPct val="100000"/>
              </a:lnSpc>
              <a:spcBef>
                <a:spcPts val="0"/>
              </a:spcBef>
              <a:buNone/>
            </a:pPr>
            <a:endParaRPr lang="en-US" sz="1400" dirty="0"/>
          </a:p>
          <a:p>
            <a:pPr marL="285750" lvl="0" indent="-285750">
              <a:lnSpc>
                <a:spcPct val="100000"/>
              </a:lnSpc>
              <a:spcBef>
                <a:spcPts val="0"/>
              </a:spcBef>
            </a:pPr>
            <a:endParaRPr lang="en-US" sz="1400" dirty="0"/>
          </a:p>
          <a:p>
            <a:pPr lvl="0">
              <a:lnSpc>
                <a:spcPct val="100000"/>
              </a:lnSpc>
              <a:spcBef>
                <a:spcPts val="0"/>
              </a:spcBef>
              <a:buFont typeface="Wingdings" panose="05000000000000000000" pitchFamily="2" charset="2"/>
              <a:buChar char="§"/>
            </a:pPr>
            <a:r>
              <a:rPr lang="en-US" sz="1400" dirty="0"/>
              <a:t>Test statistic follows F- distribution.</a:t>
            </a:r>
          </a:p>
          <a:p>
            <a:pPr marL="0" indent="0">
              <a:lnSpc>
                <a:spcPct val="100000"/>
              </a:lnSpc>
              <a:spcBef>
                <a:spcPts val="0"/>
              </a:spcBef>
              <a:buNone/>
            </a:pPr>
            <a:endParaRPr lang="en-IN" sz="1400" dirty="0"/>
          </a:p>
          <a:p>
            <a:pPr marL="0" indent="0">
              <a:lnSpc>
                <a:spcPct val="100000"/>
              </a:lnSpc>
              <a:spcBef>
                <a:spcPts val="0"/>
              </a:spcBef>
              <a:buNone/>
            </a:pPr>
            <a:r>
              <a:rPr lang="en-IN" sz="1400" dirty="0"/>
              <a:t>      </a:t>
            </a:r>
            <a:r>
              <a:rPr lang="en-US" sz="1400" dirty="0"/>
              <a:t>Test statistic:   </a:t>
            </a:r>
          </a:p>
          <a:p>
            <a:pPr marL="0" lvl="0" indent="0">
              <a:lnSpc>
                <a:spcPct val="100000"/>
              </a:lnSpc>
              <a:spcBef>
                <a:spcPts val="0"/>
              </a:spcBef>
              <a:buNone/>
            </a:pPr>
            <a:endParaRPr lang="en-IN" sz="1400" dirty="0"/>
          </a:p>
          <a:p>
            <a:pPr marL="0" lvl="0" indent="0">
              <a:lnSpc>
                <a:spcPct val="100000"/>
              </a:lnSpc>
              <a:spcBef>
                <a:spcPts val="0"/>
              </a:spcBef>
              <a:buNone/>
            </a:pPr>
            <a:endParaRPr lang="en-US" sz="1400" dirty="0"/>
          </a:p>
          <a:p>
            <a:pPr lvl="0">
              <a:lnSpc>
                <a:spcPct val="100000"/>
              </a:lnSpc>
              <a:spcBef>
                <a:spcPts val="0"/>
              </a:spcBef>
              <a:buFont typeface="Wingdings" panose="05000000000000000000" pitchFamily="2" charset="2"/>
              <a:buChar char="§"/>
            </a:pPr>
            <a:r>
              <a:rPr lang="en-US" sz="1400" dirty="0"/>
              <a:t>Observe the P-value.</a:t>
            </a:r>
          </a:p>
          <a:p>
            <a:pPr lvl="0">
              <a:lnSpc>
                <a:spcPct val="100000"/>
              </a:lnSpc>
              <a:spcBef>
                <a:spcPts val="0"/>
              </a:spcBef>
              <a:buFont typeface="Wingdings" panose="05000000000000000000" pitchFamily="2" charset="2"/>
              <a:buChar char="§"/>
            </a:pPr>
            <a:r>
              <a:rPr lang="en-US" sz="1400" dirty="0"/>
              <a:t>Reject H</a:t>
            </a:r>
            <a:r>
              <a:rPr lang="en-US" sz="1400" baseline="-25000" dirty="0"/>
              <a:t>0</a:t>
            </a:r>
            <a:r>
              <a:rPr lang="en-US" sz="1400" dirty="0"/>
              <a:t>  if P-value is less than level of significance.</a:t>
            </a:r>
          </a:p>
          <a:p>
            <a:pPr marL="0" indent="0">
              <a:lnSpc>
                <a:spcPct val="100000"/>
              </a:lnSpc>
              <a:spcBef>
                <a:spcPts val="0"/>
              </a:spcBef>
              <a:buNone/>
            </a:pPr>
            <a:endParaRPr lang="en-IN" sz="1400" dirty="0"/>
          </a:p>
          <a:p>
            <a:pPr marL="0" indent="0">
              <a:lnSpc>
                <a:spcPct val="100000"/>
              </a:lnSpc>
              <a:spcBef>
                <a:spcPts val="0"/>
              </a:spcBef>
              <a:buNone/>
            </a:pPr>
            <a:endParaRPr lang="en-IN" sz="1400" dirty="0"/>
          </a:p>
          <a:p>
            <a:pPr marL="0" indent="0">
              <a:lnSpc>
                <a:spcPct val="100000"/>
              </a:lnSpc>
              <a:spcBef>
                <a:spcPts val="0"/>
              </a:spcBef>
              <a:buNone/>
            </a:pPr>
            <a:r>
              <a:rPr lang="en-IN" sz="1400" dirty="0"/>
              <a:t>Note: </a:t>
            </a:r>
            <a:r>
              <a:rPr lang="en-US" sz="1400" dirty="0"/>
              <a:t>When H</a:t>
            </a:r>
            <a:r>
              <a:rPr lang="en-US" sz="1400" baseline="-25000" dirty="0"/>
              <a:t>0</a:t>
            </a:r>
            <a:r>
              <a:rPr lang="en-US" sz="1400" dirty="0"/>
              <a:t>  is true, there is no relationship between target and predictor variables. So MLR model is not a valid model.</a:t>
            </a:r>
            <a:endParaRPr lang="en-IN" sz="1400" dirty="0"/>
          </a:p>
          <a:p>
            <a:pPr marL="0" indent="0">
              <a:lnSpc>
                <a:spcPct val="100000"/>
              </a:lnSpc>
              <a:spcBef>
                <a:spcPts val="0"/>
              </a:spcBef>
              <a:buNone/>
            </a:pPr>
            <a:endParaRPr lang="en-US" sz="1400" dirty="0"/>
          </a:p>
          <a:p>
            <a:pPr marL="0" indent="0">
              <a:lnSpc>
                <a:spcPct val="100000"/>
              </a:lnSpc>
              <a:spcBef>
                <a:spcPts val="0"/>
              </a:spcBef>
              <a:buNone/>
            </a:pPr>
            <a:r>
              <a:rPr lang="en-US" sz="1400" dirty="0"/>
              <a:t>       </a:t>
            </a:r>
          </a:p>
        </p:txBody>
      </p:sp>
      <mc:AlternateContent xmlns:mc="http://schemas.openxmlformats.org/markup-compatibility/2006">
        <mc:Choice xmlns:a14="http://schemas.microsoft.com/office/drawing/2010/main" Requires="a14">
          <p:sp>
            <p:nvSpPr>
              <p:cNvPr id="4" name="Object 3"/>
              <p:cNvSpPr txBox="1"/>
              <p:nvPr/>
            </p:nvSpPr>
            <p:spPr bwMode="auto">
              <a:xfrm>
                <a:off x="2063419" y="2186200"/>
                <a:ext cx="5803900" cy="788988"/>
              </a:xfrm>
              <a:prstGeom prst="rect">
                <a:avLst/>
              </a:prstGeom>
              <a:noFill/>
              <a:ln>
                <a:noFill/>
              </a:ln>
              <a:effectLst/>
            </p:spPr>
            <p:txBody>
              <a:bodyPr>
                <a:normAutofit fontScale="92500"/>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0</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b="0" i="1" smtClean="0">
                            <a:solidFill>
                              <a:schemeClr val="bg1"/>
                            </a:solidFill>
                            <a:latin typeface="Cambria Math" panose="02040503050406030204" pitchFamily="18" charset="0"/>
                          </a:rPr>
                          <m:t>𝑝</m:t>
                        </m:r>
                      </m:sub>
                    </m:sSub>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0</m:t>
                    </m:r>
                  </m:oMath>
                </a14:m>
                <a:r>
                  <a:rPr lang="en-US" i="1" dirty="0">
                    <a:solidFill>
                      <a:schemeClr val="bg1"/>
                    </a:solidFill>
                    <a:latin typeface="Cambria Math" panose="02040503050406030204" pitchFamily="18" charset="0"/>
                  </a:rPr>
                  <a:t>     </a:t>
                </a:r>
                <a:br>
                  <a:rPr lang="en-US" i="1" dirty="0">
                    <a:solidFill>
                      <a:schemeClr val="bg1"/>
                    </a:solidFill>
                    <a:latin typeface="Cambria Math" panose="02040503050406030204" pitchFamily="18" charset="0"/>
                  </a:rPr>
                </a:b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𝑎</m:t>
                        </m:r>
                      </m:sub>
                    </m:sSub>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𝐴𝑡𝑙𝑒𝑎𝑠𝑡</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𝑜𝑛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𝑜𝑓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𝑡h𝑒</m:t>
                        </m:r>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𝑛𝑜𝑛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𝑧𝑒𝑟𝑜</m:t>
                    </m:r>
                  </m:oMath>
                </a14:m>
                <a:r>
                  <a:rPr lang="en-US" dirty="0">
                    <a:solidFill>
                      <a:schemeClr val="bg1"/>
                    </a:solidFill>
                  </a:rPr>
                  <a:t>.     ; for all </a:t>
                </a:r>
                <a:r>
                  <a:rPr lang="en-US" dirty="0" err="1">
                    <a:solidFill>
                      <a:schemeClr val="bg1"/>
                    </a:solidFill>
                  </a:rPr>
                  <a:t>i</a:t>
                </a:r>
                <a:r>
                  <a:rPr lang="en-US" dirty="0">
                    <a:solidFill>
                      <a:schemeClr val="bg1"/>
                    </a:solidFill>
                  </a:rPr>
                  <a:t> = 1, 2, …..,p</a:t>
                </a:r>
              </a:p>
            </p:txBody>
          </p:sp>
        </mc:Choice>
        <mc:Fallback>
          <p:sp>
            <p:nvSpPr>
              <p:cNvPr id="4" name="Object 3"/>
              <p:cNvSpPr txBox="1">
                <a:spLocks noRot="1" noChangeAspect="1" noMove="1" noResize="1" noEditPoints="1" noAdjustHandles="1" noChangeArrowheads="1" noChangeShapeType="1" noTextEdit="1"/>
              </p:cNvSpPr>
              <p:nvPr/>
            </p:nvSpPr>
            <p:spPr bwMode="auto">
              <a:xfrm>
                <a:off x="2063419" y="2186200"/>
                <a:ext cx="5803900" cy="788988"/>
              </a:xfrm>
              <a:prstGeom prst="rect">
                <a:avLst/>
              </a:prstGeom>
              <a:blipFill>
                <a:blip r:embed="rId2"/>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Object 4"/>
              <p:cNvSpPr txBox="1"/>
              <p:nvPr/>
            </p:nvSpPr>
            <p:spPr bwMode="auto">
              <a:xfrm>
                <a:off x="2376639" y="3634842"/>
                <a:ext cx="3985896" cy="730250"/>
              </a:xfrm>
              <a:prstGeom prst="rect">
                <a:avLst/>
              </a:prstGeom>
              <a:noFill/>
              <a:ln>
                <a:noFill/>
              </a:ln>
              <a:effectLst/>
            </p:spPr>
            <p:txBody>
              <a:bodyPr>
                <a:normAutofit/>
              </a:bodyPr>
              <a:lstStyle/>
              <a:p>
                <a:r>
                  <a:rPr lang="en-US" dirty="0">
                    <a:solidFill>
                      <a:schemeClr val="bg1"/>
                    </a:solidFill>
                  </a:rPr>
                  <a:t>F </a:t>
                </a:r>
                <a14:m>
                  <m:oMath xmlns:m="http://schemas.openxmlformats.org/officeDocument/2006/math">
                    <m:r>
                      <a:rPr lang="en-US"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𝑆𝑆</m:t>
                            </m:r>
                          </m:e>
                          <m:sub>
                            <m:r>
                              <a:rPr lang="en-US" b="0" i="1" smtClean="0">
                                <a:solidFill>
                                  <a:schemeClr val="bg1"/>
                                </a:solidFill>
                                <a:latin typeface="Cambria Math" panose="02040503050406030204" pitchFamily="18" charset="0"/>
                              </a:rPr>
                              <m:t>𝑅𝑒𝑔</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𝑑𝑓𝑅𝑒𝑔</m:t>
                        </m:r>
                      </m:num>
                      <m:den>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𝑆𝑆</m:t>
                            </m:r>
                          </m:e>
                          <m:sub>
                            <m:r>
                              <a:rPr lang="en-US" b="0" i="1" smtClean="0">
                                <a:solidFill>
                                  <a:schemeClr val="bg1"/>
                                </a:solidFill>
                                <a:latin typeface="Cambria Math" panose="02040503050406030204" pitchFamily="18" charset="0"/>
                              </a:rPr>
                              <m:t>𝐸𝑟𝑟</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𝑑𝑓𝐸𝑟𝑟</m:t>
                        </m:r>
                      </m:den>
                    </m:f>
                  </m:oMath>
                </a14:m>
                <a:r>
                  <a:rPr lang="en-US" dirty="0">
                    <a:solidFill>
                      <a:schemeClr val="bg1"/>
                    </a:solidFill>
                  </a:rPr>
                  <a:t>  = </a:t>
                </a:r>
                <a14:m>
                  <m:oMath xmlns:m="http://schemas.openxmlformats.org/officeDocument/2006/math">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𝑆𝑆</m:t>
                            </m:r>
                          </m:e>
                          <m:sub>
                            <m:r>
                              <a:rPr lang="en-US" i="1">
                                <a:solidFill>
                                  <a:schemeClr val="bg1"/>
                                </a:solidFill>
                                <a:latin typeface="Cambria Math" panose="02040503050406030204" pitchFamily="18" charset="0"/>
                              </a:rPr>
                              <m:t>𝑅𝑒𝑔</m:t>
                            </m:r>
                          </m:sub>
                        </m:sSub>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𝑆𝑆</m:t>
                            </m:r>
                          </m:e>
                          <m:sub>
                            <m:r>
                              <a:rPr lang="en-US" i="1">
                                <a:solidFill>
                                  <a:schemeClr val="bg1"/>
                                </a:solidFill>
                                <a:latin typeface="Cambria Math" panose="02040503050406030204" pitchFamily="18" charset="0"/>
                              </a:rPr>
                              <m:t>𝐸𝑟𝑟</m:t>
                            </m:r>
                          </m:sub>
                        </m:sSub>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−1)</m:t>
                        </m:r>
                        <m:r>
                          <a:rPr lang="en-US" i="1" baseline="-25000">
                            <a:solidFill>
                              <a:schemeClr val="bg1"/>
                            </a:solidFill>
                            <a:latin typeface="Cambria Math" panose="02040503050406030204" pitchFamily="18" charset="0"/>
                          </a:rPr>
                          <m:t>𝑟</m:t>
                        </m:r>
                      </m:den>
                    </m:f>
                  </m:oMath>
                </a14:m>
                <a:r>
                  <a:rPr lang="en-US" dirty="0">
                    <a:solidFill>
                      <a:schemeClr val="bg1"/>
                    </a:solidFill>
                  </a:rPr>
                  <a:t> =</a:t>
                </a:r>
                <a14:m>
                  <m:oMath xmlns:m="http://schemas.openxmlformats.org/officeDocument/2006/math">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𝑀</m:t>
                            </m:r>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𝑅𝑒𝑔</m:t>
                            </m:r>
                          </m:sub>
                        </m:sSub>
                      </m:num>
                      <m:den>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𝑀</m:t>
                            </m:r>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𝐸𝑟𝑟</m:t>
                            </m:r>
                          </m:sub>
                        </m:sSub>
                      </m:den>
                    </m:f>
                  </m:oMath>
                </a14:m>
                <a:endParaRPr lang="en-US" dirty="0">
                  <a:solidFill>
                    <a:schemeClr val="bg1"/>
                  </a:solidFill>
                </a:endParaRPr>
              </a:p>
            </p:txBody>
          </p:sp>
        </mc:Choice>
        <mc:Fallback>
          <p:sp>
            <p:nvSpPr>
              <p:cNvPr id="5" name="Object 4"/>
              <p:cNvSpPr txBox="1">
                <a:spLocks noRot="1" noChangeAspect="1" noMove="1" noResize="1" noEditPoints="1" noAdjustHandles="1" noChangeArrowheads="1" noChangeShapeType="1" noTextEdit="1"/>
              </p:cNvSpPr>
              <p:nvPr/>
            </p:nvSpPr>
            <p:spPr bwMode="auto">
              <a:xfrm>
                <a:off x="2376639" y="3634842"/>
                <a:ext cx="3985896" cy="730250"/>
              </a:xfrm>
              <a:prstGeom prst="rect">
                <a:avLst/>
              </a:prstGeom>
              <a:blipFill>
                <a:blip r:embed="rId3"/>
                <a:stretch>
                  <a:fillRect l="-1376"/>
                </a:stretch>
              </a:blipFill>
              <a:ln>
                <a:noFill/>
              </a:ln>
              <a:effectLst/>
            </p:spPr>
            <p:txBody>
              <a:bodyPr/>
              <a:lstStyle/>
              <a:p>
                <a:r>
                  <a:rPr lang="en-IN">
                    <a:noFill/>
                  </a:rPr>
                  <a:t> </a:t>
                </a:r>
              </a:p>
            </p:txBody>
          </p:sp>
        </mc:Fallback>
      </mc:AlternateContent>
    </p:spTree>
    <p:extLst>
      <p:ext uri="{BB962C8B-B14F-4D97-AF65-F5344CB8AC3E}">
        <p14:creationId xmlns:p14="http://schemas.microsoft.com/office/powerpoint/2010/main" val="2508243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00" y="360000"/>
            <a:ext cx="10515600" cy="1325563"/>
          </a:xfrm>
        </p:spPr>
        <p:txBody>
          <a:bodyPr/>
          <a:lstStyle/>
          <a:p>
            <a:r>
              <a:rPr lang="en-US" b="1" dirty="0"/>
              <a:t>Individual Impact of variables</a:t>
            </a:r>
          </a:p>
        </p:txBody>
      </p:sp>
      <p:sp>
        <p:nvSpPr>
          <p:cNvPr id="3" name="Content Placeholder 2"/>
          <p:cNvSpPr>
            <a:spLocks noGrp="1"/>
          </p:cNvSpPr>
          <p:nvPr>
            <p:ph idx="1"/>
          </p:nvPr>
        </p:nvSpPr>
        <p:spPr>
          <a:xfrm>
            <a:off x="900000" y="1800000"/>
            <a:ext cx="10515600" cy="6149009"/>
          </a:xfrm>
        </p:spPr>
        <p:txBody>
          <a:bodyPr>
            <a:noAutofit/>
          </a:bodyPr>
          <a:lstStyle/>
          <a:p>
            <a:pPr lvl="0">
              <a:lnSpc>
                <a:spcPct val="100000"/>
              </a:lnSpc>
              <a:spcBef>
                <a:spcPts val="0"/>
              </a:spcBef>
              <a:buFont typeface="Wingdings" panose="05000000000000000000" pitchFamily="2" charset="2"/>
              <a:buChar char="§"/>
            </a:pPr>
            <a:r>
              <a:rPr lang="en-US" sz="1400" dirty="0"/>
              <a:t>If ANOVA tells us the MLR model is possible, we can identify which all variables are important in order to predict target variable. For this we perform t – test for all the individual predictor variables.</a:t>
            </a:r>
          </a:p>
          <a:p>
            <a:pPr marL="0" indent="0">
              <a:lnSpc>
                <a:spcPct val="100000"/>
              </a:lnSpc>
              <a:spcBef>
                <a:spcPts val="0"/>
              </a:spcBef>
              <a:buNone/>
            </a:pPr>
            <a:r>
              <a:rPr lang="en-US" sz="1400" dirty="0"/>
              <a:t>        </a:t>
            </a:r>
          </a:p>
          <a:p>
            <a:pPr marL="0" indent="0">
              <a:lnSpc>
                <a:spcPct val="100000"/>
              </a:lnSpc>
              <a:spcBef>
                <a:spcPts val="0"/>
              </a:spcBef>
              <a:buNone/>
            </a:pPr>
            <a:r>
              <a:rPr lang="en-US" sz="1400" dirty="0"/>
              <a:t>        To test :</a:t>
            </a:r>
          </a:p>
          <a:p>
            <a:pPr marL="0" indent="0">
              <a:lnSpc>
                <a:spcPct val="100000"/>
              </a:lnSpc>
              <a:spcBef>
                <a:spcPts val="0"/>
              </a:spcBef>
              <a:buNone/>
            </a:pPr>
            <a:endParaRPr lang="en-US" sz="1400" dirty="0"/>
          </a:p>
          <a:p>
            <a:pPr marL="285750" lvl="0" indent="-285750">
              <a:lnSpc>
                <a:spcPct val="100000"/>
              </a:lnSpc>
              <a:spcBef>
                <a:spcPts val="0"/>
              </a:spcBef>
            </a:pPr>
            <a:endParaRPr lang="en-US" sz="1400" dirty="0"/>
          </a:p>
          <a:p>
            <a:pPr lvl="0">
              <a:lnSpc>
                <a:spcPct val="100000"/>
              </a:lnSpc>
              <a:spcBef>
                <a:spcPts val="0"/>
              </a:spcBef>
              <a:buFont typeface="Wingdings" panose="05000000000000000000" pitchFamily="2" charset="2"/>
              <a:buChar char="§"/>
            </a:pPr>
            <a:r>
              <a:rPr lang="en-US" sz="1400" dirty="0"/>
              <a:t>Individual variable coefficient  is tested for significance</a:t>
            </a:r>
          </a:p>
          <a:p>
            <a:pPr lvl="0">
              <a:lnSpc>
                <a:spcPct val="100000"/>
              </a:lnSpc>
              <a:spcBef>
                <a:spcPts val="0"/>
              </a:spcBef>
              <a:buFont typeface="Wingdings" panose="05000000000000000000" pitchFamily="2" charset="2"/>
              <a:buChar char="§"/>
            </a:pPr>
            <a:r>
              <a:rPr lang="en-US" sz="1400" dirty="0"/>
              <a:t>Beta coefficients follow t distribution.</a:t>
            </a:r>
          </a:p>
          <a:p>
            <a:pPr marL="0" indent="0">
              <a:lnSpc>
                <a:spcPct val="100000"/>
              </a:lnSpc>
              <a:spcBef>
                <a:spcPts val="0"/>
              </a:spcBef>
              <a:buNone/>
            </a:pPr>
            <a:endParaRPr lang="en-IN" sz="1400" dirty="0"/>
          </a:p>
          <a:p>
            <a:pPr marL="0" indent="0">
              <a:lnSpc>
                <a:spcPct val="100000"/>
              </a:lnSpc>
              <a:spcBef>
                <a:spcPts val="0"/>
              </a:spcBef>
              <a:buNone/>
            </a:pPr>
            <a:r>
              <a:rPr lang="en-IN" sz="1400" dirty="0"/>
              <a:t>       </a:t>
            </a:r>
            <a:r>
              <a:rPr lang="en-US" sz="1400" dirty="0"/>
              <a:t>Test statistic:   </a:t>
            </a:r>
          </a:p>
          <a:p>
            <a:pPr marL="0" lvl="0" indent="0">
              <a:lnSpc>
                <a:spcPct val="100000"/>
              </a:lnSpc>
              <a:spcBef>
                <a:spcPts val="0"/>
              </a:spcBef>
              <a:buNone/>
            </a:pPr>
            <a:endParaRPr lang="en-IN" sz="1400" dirty="0"/>
          </a:p>
          <a:p>
            <a:pPr marL="0" lvl="0" indent="0">
              <a:lnSpc>
                <a:spcPct val="100000"/>
              </a:lnSpc>
              <a:spcBef>
                <a:spcPts val="0"/>
              </a:spcBef>
              <a:buNone/>
            </a:pPr>
            <a:endParaRPr lang="en-US" sz="1400" dirty="0"/>
          </a:p>
          <a:p>
            <a:pPr lvl="0">
              <a:lnSpc>
                <a:spcPct val="100000"/>
              </a:lnSpc>
              <a:spcBef>
                <a:spcPts val="0"/>
              </a:spcBef>
              <a:buFont typeface="Wingdings" panose="05000000000000000000" pitchFamily="2" charset="2"/>
              <a:buChar char="§"/>
            </a:pPr>
            <a:r>
              <a:rPr lang="en-US" sz="1400" dirty="0"/>
              <a:t>Individual P values tell us about the significance of each variable</a:t>
            </a:r>
          </a:p>
          <a:p>
            <a:pPr lvl="0">
              <a:lnSpc>
                <a:spcPct val="100000"/>
              </a:lnSpc>
              <a:spcBef>
                <a:spcPts val="0"/>
              </a:spcBef>
              <a:buFont typeface="Wingdings" panose="05000000000000000000" pitchFamily="2" charset="2"/>
              <a:buChar char="§"/>
            </a:pPr>
            <a:r>
              <a:rPr lang="en-US" sz="1400" dirty="0"/>
              <a:t>A variable is significant if P value is less than 5%. Lesser the P-value, better the variable </a:t>
            </a:r>
          </a:p>
          <a:p>
            <a:pPr marL="0" indent="0">
              <a:lnSpc>
                <a:spcPct val="100000"/>
              </a:lnSpc>
              <a:spcBef>
                <a:spcPts val="0"/>
              </a:spcBef>
              <a:buNone/>
            </a:pPr>
            <a:endParaRPr lang="en-IN" sz="1400" dirty="0"/>
          </a:p>
          <a:p>
            <a:pPr marL="0" indent="0">
              <a:lnSpc>
                <a:spcPct val="100000"/>
              </a:lnSpc>
              <a:spcBef>
                <a:spcPts val="0"/>
              </a:spcBef>
              <a:buNone/>
            </a:pPr>
            <a:endParaRPr lang="en-US" sz="1400" dirty="0"/>
          </a:p>
          <a:p>
            <a:pPr marL="0" indent="0">
              <a:lnSpc>
                <a:spcPct val="100000"/>
              </a:lnSpc>
              <a:spcBef>
                <a:spcPts val="0"/>
              </a:spcBef>
              <a:buNone/>
            </a:pPr>
            <a:r>
              <a:rPr lang="en-US" sz="1400" dirty="0"/>
              <a:t>       Reject H</a:t>
            </a:r>
            <a:r>
              <a:rPr lang="en-US" sz="1400" baseline="-25000" dirty="0"/>
              <a:t>0</a:t>
            </a:r>
            <a:r>
              <a:rPr lang="en-US" sz="1400" dirty="0"/>
              <a:t> if:  </a:t>
            </a:r>
          </a:p>
          <a:p>
            <a:pPr marL="0" lvl="0" indent="0">
              <a:lnSpc>
                <a:spcPct val="100000"/>
              </a:lnSpc>
              <a:spcBef>
                <a:spcPts val="0"/>
              </a:spcBef>
              <a:buNone/>
            </a:pPr>
            <a:endParaRPr lang="en-IN" sz="1400" dirty="0"/>
          </a:p>
          <a:p>
            <a:pPr marL="0" lvl="0" indent="0">
              <a:lnSpc>
                <a:spcPct val="100000"/>
              </a:lnSpc>
              <a:spcBef>
                <a:spcPts val="0"/>
              </a:spcBef>
              <a:buNone/>
            </a:pPr>
            <a:endParaRPr lang="en-US" sz="1400" dirty="0"/>
          </a:p>
          <a:p>
            <a:pPr lvl="0">
              <a:lnSpc>
                <a:spcPct val="100000"/>
              </a:lnSpc>
              <a:spcBef>
                <a:spcPts val="0"/>
              </a:spcBef>
              <a:buFont typeface="Wingdings" panose="05000000000000000000" pitchFamily="2" charset="2"/>
              <a:buChar char="§"/>
            </a:pPr>
            <a:r>
              <a:rPr lang="en-US" sz="1400" dirty="0"/>
              <a:t>Note it is possible all the variables in a regression to produce great individual fits, and yet very few of the variables be individually significant</a:t>
            </a:r>
            <a:r>
              <a:rPr lang="en-US" sz="1400" dirty="0" smtClean="0"/>
              <a:t>.</a:t>
            </a:r>
            <a:endParaRPr lang="en-US" sz="1400" dirty="0"/>
          </a:p>
        </p:txBody>
      </p:sp>
      <mc:AlternateContent xmlns:mc="http://schemas.openxmlformats.org/markup-compatibility/2006">
        <mc:Choice xmlns:a14="http://schemas.microsoft.com/office/drawing/2010/main" Requires="a14">
          <p:sp>
            <p:nvSpPr>
              <p:cNvPr id="4" name="Object 3"/>
              <p:cNvSpPr txBox="1"/>
              <p:nvPr/>
            </p:nvSpPr>
            <p:spPr bwMode="auto">
              <a:xfrm>
                <a:off x="2083297" y="2370053"/>
                <a:ext cx="3270250" cy="788988"/>
              </a:xfrm>
              <a:prstGeom prst="rect">
                <a:avLst/>
              </a:prstGeom>
              <a:noFill/>
              <a:ln>
                <a:noFill/>
              </a:ln>
              <a:effectLst/>
            </p:spPr>
            <p:txBody>
              <a:bodyPr>
                <a:normAutofit fontScale="92500"/>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0</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𝑖</m:t>
                        </m:r>
                      </m:sub>
                    </m:sSub>
                    <m:r>
                      <a:rPr lang="en-US" i="1">
                        <a:solidFill>
                          <a:schemeClr val="bg1"/>
                        </a:solidFill>
                        <a:latin typeface="Cambria Math" panose="02040503050406030204" pitchFamily="18" charset="0"/>
                      </a:rPr>
                      <m:t>=0</m:t>
                    </m:r>
                  </m:oMath>
                </a14:m>
                <a:r>
                  <a:rPr lang="en-US" i="1" dirty="0">
                    <a:solidFill>
                      <a:schemeClr val="bg1"/>
                    </a:solidFill>
                    <a:latin typeface="Cambria Math" panose="02040503050406030204" pitchFamily="18" charset="0"/>
                  </a:rPr>
                  <a:t>     </a:t>
                </a:r>
                <a:br>
                  <a:rPr lang="en-US" i="1" dirty="0">
                    <a:solidFill>
                      <a:schemeClr val="bg1"/>
                    </a:solidFill>
                    <a:latin typeface="Cambria Math" panose="02040503050406030204" pitchFamily="18" charset="0"/>
                  </a:rPr>
                </a:b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𝐻</m:t>
                        </m:r>
                      </m:e>
                      <m:sub>
                        <m:r>
                          <a:rPr lang="en-US" i="1">
                            <a:solidFill>
                              <a:schemeClr val="bg1"/>
                            </a:solidFill>
                            <a:latin typeface="Cambria Math" panose="02040503050406030204" pitchFamily="18" charset="0"/>
                          </a:rPr>
                          <m:t>𝑎</m:t>
                        </m:r>
                      </m:sub>
                    </m:sSub>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𝑖</m:t>
                        </m:r>
                      </m:sub>
                    </m:sSub>
                    <m:r>
                      <a:rPr lang="en-US" i="1">
                        <a:solidFill>
                          <a:schemeClr val="bg1"/>
                        </a:solidFill>
                        <a:latin typeface="Cambria Math" panose="02040503050406030204" pitchFamily="18" charset="0"/>
                      </a:rPr>
                      <m:t>≠0</m:t>
                    </m:r>
                  </m:oMath>
                </a14:m>
                <a:r>
                  <a:rPr lang="en-US" dirty="0">
                    <a:solidFill>
                      <a:schemeClr val="bg1"/>
                    </a:solidFill>
                  </a:rPr>
                  <a:t>     ; for all </a:t>
                </a:r>
                <a:r>
                  <a:rPr lang="en-US" dirty="0" err="1">
                    <a:solidFill>
                      <a:schemeClr val="bg1"/>
                    </a:solidFill>
                  </a:rPr>
                  <a:t>i</a:t>
                </a:r>
                <a:r>
                  <a:rPr lang="en-US" dirty="0">
                    <a:solidFill>
                      <a:schemeClr val="bg1"/>
                    </a:solidFill>
                  </a:rPr>
                  <a:t> = 1, 2, …..,p</a:t>
                </a:r>
              </a:p>
            </p:txBody>
          </p:sp>
        </mc:Choice>
        <mc:Fallback>
          <p:sp>
            <p:nvSpPr>
              <p:cNvPr id="4" name="Object 3"/>
              <p:cNvSpPr txBox="1">
                <a:spLocks noRot="1" noChangeAspect="1" noMove="1" noResize="1" noEditPoints="1" noAdjustHandles="1" noChangeArrowheads="1" noChangeShapeType="1" noTextEdit="1"/>
              </p:cNvSpPr>
              <p:nvPr/>
            </p:nvSpPr>
            <p:spPr bwMode="auto">
              <a:xfrm>
                <a:off x="2083297" y="2370053"/>
                <a:ext cx="3270250" cy="788988"/>
              </a:xfrm>
              <a:prstGeom prst="rect">
                <a:avLst/>
              </a:prstGeom>
              <a:blipFill>
                <a:blip r:embed="rId2"/>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Object 4"/>
              <p:cNvSpPr txBox="1"/>
              <p:nvPr/>
            </p:nvSpPr>
            <p:spPr bwMode="auto">
              <a:xfrm>
                <a:off x="2426335" y="3545389"/>
                <a:ext cx="1371600" cy="73025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smtClean="0">
                          <a:solidFill>
                            <a:schemeClr val="bg1"/>
                          </a:solidFill>
                          <a:latin typeface="Cambria Math" panose="02040503050406030204" pitchFamily="18" charset="0"/>
                        </a:rPr>
                        <m:t>𝑡</m:t>
                      </m:r>
                      <m:r>
                        <a:rPr lang="en-US"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m:rPr>
                                  <m:sty m:val="p"/>
                                </m:rPr>
                                <a:rPr lang="el-GR" i="1" smtClean="0">
                                  <a:solidFill>
                                    <a:schemeClr val="bg1"/>
                                  </a:solidFill>
                                  <a:latin typeface="Cambria Math" panose="02040503050406030204" pitchFamily="18" charset="0"/>
                                </a:rPr>
                                <m:t>β</m:t>
                              </m:r>
                            </m:e>
                            <m:sub>
                              <m:r>
                                <a:rPr lang="en-US" i="1">
                                  <a:solidFill>
                                    <a:schemeClr val="bg1"/>
                                  </a:solidFill>
                                  <a:latin typeface="Cambria Math" panose="02040503050406030204" pitchFamily="18" charset="0"/>
                                </a:rPr>
                                <m:t>𝑖</m:t>
                              </m:r>
                            </m:sub>
                          </m:sSub>
                        </m:num>
                        <m:den>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l-GR" i="1" smtClean="0">
                                  <a:solidFill>
                                    <a:schemeClr val="bg1"/>
                                  </a:solidFill>
                                  <a:latin typeface="Cambria Math" panose="02040503050406030204" pitchFamily="18" charset="0"/>
                                </a:rPr>
                                <m:t>β</m:t>
                              </m:r>
                            </m:e>
                            <m:sub>
                              <m:r>
                                <a:rPr lang="en-US" i="1">
                                  <a:solidFill>
                                    <a:schemeClr val="bg1"/>
                                  </a:solidFill>
                                  <a:latin typeface="Cambria Math" panose="02040503050406030204" pitchFamily="18" charset="0"/>
                                </a:rPr>
                                <m:t>𝑖</m:t>
                              </m:r>
                            </m:sub>
                          </m:sSub>
                          <m:r>
                            <a:rPr lang="en-US" i="1">
                              <a:solidFill>
                                <a:schemeClr val="bg1"/>
                              </a:solidFill>
                              <a:latin typeface="Cambria Math" panose="02040503050406030204" pitchFamily="18" charset="0"/>
                            </a:rPr>
                            <m:t>)</m:t>
                          </m:r>
                        </m:den>
                      </m:f>
                    </m:oMath>
                  </m:oMathPara>
                </a14:m>
                <a:endParaRPr lang="en-US" dirty="0">
                  <a:solidFill>
                    <a:schemeClr val="bg1"/>
                  </a:solidFill>
                </a:endParaRPr>
              </a:p>
            </p:txBody>
          </p:sp>
        </mc:Choice>
        <mc:Fallback>
          <p:sp>
            <p:nvSpPr>
              <p:cNvPr id="5" name="Object 4"/>
              <p:cNvSpPr txBox="1">
                <a:spLocks noRot="1" noChangeAspect="1" noMove="1" noResize="1" noEditPoints="1" noAdjustHandles="1" noChangeArrowheads="1" noChangeShapeType="1" noTextEdit="1"/>
              </p:cNvSpPr>
              <p:nvPr/>
            </p:nvSpPr>
            <p:spPr bwMode="auto">
              <a:xfrm>
                <a:off x="2426335" y="3545389"/>
                <a:ext cx="1371600" cy="730250"/>
              </a:xfrm>
              <a:prstGeom prst="rect">
                <a:avLst/>
              </a:prstGeom>
              <a:blipFill>
                <a:blip r:embed="rId3"/>
                <a:stretch>
                  <a:fillRect/>
                </a:stretch>
              </a:blipFill>
              <a:ln>
                <a:noFill/>
              </a:ln>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Object 5"/>
              <p:cNvSpPr txBox="1"/>
              <p:nvPr/>
            </p:nvSpPr>
            <p:spPr bwMode="auto">
              <a:xfrm>
                <a:off x="2426335" y="4995225"/>
                <a:ext cx="2438400" cy="1117600"/>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smtClean="0">
                          <a:solidFill>
                            <a:schemeClr val="bg1"/>
                          </a:solidFill>
                          <a:latin typeface="Cambria Math" panose="02040503050406030204" pitchFamily="18" charset="0"/>
                        </a:rPr>
                        <m:t>𝑡</m:t>
                      </m:r>
                      <m:r>
                        <a:rPr lang="en-US" i="1" smtClean="0">
                          <a:solidFill>
                            <a:schemeClr val="bg1"/>
                          </a:solidFill>
                          <a:latin typeface="Cambria Math" panose="02040503050406030204" pitchFamily="18" charset="0"/>
                        </a:rPr>
                        <m:t>&gt;</m:t>
                      </m:r>
                      <m:r>
                        <a:rPr lang="en-US" i="1" smtClean="0">
                          <a:solidFill>
                            <a:schemeClr val="bg1"/>
                          </a:solidFill>
                          <a:latin typeface="Cambria Math" panose="02040503050406030204" pitchFamily="18" charset="0"/>
                        </a:rPr>
                        <m:t>𝑡</m:t>
                      </m:r>
                      <m:r>
                        <a:rPr lang="en-US"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𝛼</m:t>
                          </m:r>
                        </m:num>
                        <m:den>
                          <m:r>
                            <a:rPr lang="en-US" i="1">
                              <a:solidFill>
                                <a:schemeClr val="bg1"/>
                              </a:solidFill>
                              <a:latin typeface="Cambria Math" panose="02040503050406030204" pitchFamily="18" charset="0"/>
                            </a:rPr>
                            <m:t>2</m:t>
                          </m:r>
                        </m:den>
                      </m:f>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𝑛</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−1)  </m:t>
                      </m:r>
                      <m:r>
                        <a:rPr lang="en-US" i="1">
                          <a:solidFill>
                            <a:schemeClr val="bg1"/>
                          </a:solidFill>
                          <a:latin typeface="Cambria Math" panose="02040503050406030204" pitchFamily="18" charset="0"/>
                        </a:rPr>
                        <m:t>𝑜𝑟</m:t>
                      </m:r>
                    </m:oMath>
                    <m:oMath xmlns:m="http://schemas.openxmlformats.org/officeDocument/2006/math">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&lt;−</m:t>
                      </m:r>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𝛼</m:t>
                          </m:r>
                        </m:num>
                        <m:den>
                          <m:r>
                            <a:rPr lang="en-US" i="1">
                              <a:solidFill>
                                <a:schemeClr val="bg1"/>
                              </a:solidFill>
                              <a:latin typeface="Cambria Math" panose="02040503050406030204" pitchFamily="18" charset="0"/>
                            </a:rPr>
                            <m:t>2</m:t>
                          </m:r>
                        </m:den>
                      </m:f>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𝑛</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−1)</m:t>
                      </m:r>
                    </m:oMath>
                  </m:oMathPara>
                </a14:m>
                <a:endParaRPr lang="en-US" dirty="0">
                  <a:solidFill>
                    <a:schemeClr val="bg1"/>
                  </a:solidFill>
                </a:endParaRPr>
              </a:p>
            </p:txBody>
          </p:sp>
        </mc:Choice>
        <mc:Fallback>
          <p:sp>
            <p:nvSpPr>
              <p:cNvPr id="6" name="Object 5"/>
              <p:cNvSpPr txBox="1">
                <a:spLocks noRot="1" noChangeAspect="1" noMove="1" noResize="1" noEditPoints="1" noAdjustHandles="1" noChangeArrowheads="1" noChangeShapeType="1" noTextEdit="1"/>
              </p:cNvSpPr>
              <p:nvPr/>
            </p:nvSpPr>
            <p:spPr bwMode="auto">
              <a:xfrm>
                <a:off x="2426335" y="4995225"/>
                <a:ext cx="2438400" cy="1117600"/>
              </a:xfrm>
              <a:prstGeom prst="rect">
                <a:avLst/>
              </a:prstGeom>
              <a:blipFill>
                <a:blip r:embed="rId4"/>
                <a:stretch>
                  <a:fillRect/>
                </a:stretch>
              </a:blipFill>
              <a:ln>
                <a:noFill/>
              </a:ln>
              <a:effectLst/>
            </p:spPr>
            <p:txBody>
              <a:bodyPr/>
              <a:lstStyle/>
              <a:p>
                <a:r>
                  <a:rPr lang="en-IN">
                    <a:noFill/>
                  </a:rPr>
                  <a:t> </a:t>
                </a:r>
              </a:p>
            </p:txBody>
          </p:sp>
        </mc:Fallback>
      </mc:AlternateContent>
    </p:spTree>
    <p:extLst>
      <p:ext uri="{BB962C8B-B14F-4D97-AF65-F5344CB8AC3E}">
        <p14:creationId xmlns:p14="http://schemas.microsoft.com/office/powerpoint/2010/main" val="3584537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00" y="360000"/>
            <a:ext cx="10515600" cy="1325563"/>
          </a:xfrm>
        </p:spPr>
        <p:txBody>
          <a:bodyPr/>
          <a:lstStyle/>
          <a:p>
            <a:r>
              <a:rPr lang="en-US" b="1" dirty="0"/>
              <a:t>Individual Impact of variables</a:t>
            </a:r>
          </a:p>
        </p:txBody>
      </p:sp>
      <p:sp>
        <p:nvSpPr>
          <p:cNvPr id="3" name="Content Placeholder 2"/>
          <p:cNvSpPr>
            <a:spLocks noGrp="1"/>
          </p:cNvSpPr>
          <p:nvPr>
            <p:ph idx="1"/>
          </p:nvPr>
        </p:nvSpPr>
        <p:spPr>
          <a:xfrm>
            <a:off x="900000" y="1800000"/>
            <a:ext cx="10515600" cy="4351338"/>
          </a:xfrm>
        </p:spPr>
        <p:txBody>
          <a:bodyPr>
            <a:normAutofit/>
          </a:bodyPr>
          <a:lstStyle/>
          <a:p>
            <a:pPr marL="350050" lvl="0" indent="-285750" defTabSz="514400">
              <a:lnSpc>
                <a:spcPct val="100000"/>
              </a:lnSpc>
              <a:spcBef>
                <a:spcPct val="20000"/>
              </a:spcBef>
              <a:buClr>
                <a:schemeClr val="bg1"/>
              </a:buClr>
              <a:buFont typeface="Wingdings" panose="05000000000000000000" pitchFamily="2" charset="2"/>
              <a:buChar char="§"/>
            </a:pPr>
            <a:r>
              <a:rPr lang="en-US" sz="1400" dirty="0"/>
              <a:t>A variable is significant if P value is less than 5%. </a:t>
            </a:r>
          </a:p>
          <a:p>
            <a:pPr marL="350050" lvl="0" indent="-285750" defTabSz="514400">
              <a:lnSpc>
                <a:spcPct val="100000"/>
              </a:lnSpc>
              <a:spcBef>
                <a:spcPct val="20000"/>
              </a:spcBef>
              <a:buClr>
                <a:schemeClr val="bg1"/>
              </a:buClr>
              <a:buFont typeface="Wingdings" panose="05000000000000000000" pitchFamily="2" charset="2"/>
              <a:buChar char="§"/>
            </a:pPr>
            <a:r>
              <a:rPr lang="en-US" sz="1400" dirty="0"/>
              <a:t>Lesser the P-value, better the variable </a:t>
            </a:r>
          </a:p>
          <a:p>
            <a:pPr marL="350050" lvl="0" indent="-285750" defTabSz="514400">
              <a:lnSpc>
                <a:spcPct val="100000"/>
              </a:lnSpc>
              <a:spcBef>
                <a:spcPct val="20000"/>
              </a:spcBef>
              <a:buClr>
                <a:schemeClr val="bg1"/>
              </a:buClr>
              <a:buFont typeface="Wingdings" panose="05000000000000000000" pitchFamily="2" charset="2"/>
              <a:buChar char="§"/>
            </a:pPr>
            <a:r>
              <a:rPr lang="en-US" sz="1400" dirty="0"/>
              <a:t>If a variable has p-value less than 5%, if we drop that variable then we may see a drop in R-Squared value</a:t>
            </a:r>
          </a:p>
          <a:p>
            <a:pPr marL="350050" lvl="0" indent="-285750" defTabSz="514400">
              <a:lnSpc>
                <a:spcPct val="100000"/>
              </a:lnSpc>
              <a:spcBef>
                <a:spcPct val="20000"/>
              </a:spcBef>
              <a:buClr>
                <a:schemeClr val="bg1"/>
              </a:buClr>
              <a:buFont typeface="Wingdings" panose="05000000000000000000" pitchFamily="2" charset="2"/>
              <a:buChar char="§"/>
            </a:pPr>
            <a:r>
              <a:rPr lang="en-US" sz="1400" dirty="0"/>
              <a:t>If a variable has p-value greater than 5%, if we drop that variable then we may not see any significant change in R-Squared value</a:t>
            </a:r>
          </a:p>
          <a:p>
            <a:pPr marL="192900" lvl="0" indent="-128600" defTabSz="514400">
              <a:lnSpc>
                <a:spcPct val="100000"/>
              </a:lnSpc>
              <a:spcBef>
                <a:spcPct val="20000"/>
              </a:spcBef>
              <a:buClr>
                <a:srgbClr val="4E67C8"/>
              </a:buClr>
            </a:pPr>
            <a:endParaRPr lang="en-US" sz="1400" dirty="0"/>
          </a:p>
          <a:p>
            <a:pPr marL="192900" lvl="0" indent="-128600" defTabSz="514400">
              <a:lnSpc>
                <a:spcPct val="100000"/>
              </a:lnSpc>
              <a:spcBef>
                <a:spcPct val="20000"/>
              </a:spcBef>
              <a:buClr>
                <a:srgbClr val="4E67C8"/>
              </a:buClr>
            </a:pPr>
            <a:endParaRPr lang="en-IN" sz="1400" dirty="0"/>
          </a:p>
          <a:p>
            <a:pPr marL="0" indent="0">
              <a:buNone/>
            </a:pPr>
            <a:endParaRPr lang="en-US" sz="1400" dirty="0"/>
          </a:p>
        </p:txBody>
      </p:sp>
    </p:spTree>
    <p:extLst>
      <p:ext uri="{BB962C8B-B14F-4D97-AF65-F5344CB8AC3E}">
        <p14:creationId xmlns:p14="http://schemas.microsoft.com/office/powerpoint/2010/main" val="3642712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000" y="360000"/>
            <a:ext cx="10515600" cy="1325563"/>
          </a:xfrm>
        </p:spPr>
        <p:txBody>
          <a:bodyPr>
            <a:normAutofit/>
          </a:bodyPr>
          <a:lstStyle/>
          <a:p>
            <a:r>
              <a:rPr lang="en-IN" b="1" dirty="0"/>
              <a:t>Adjusted R-Squared</a:t>
            </a:r>
            <a:endParaRPr lang="en-US" b="1" dirty="0"/>
          </a:p>
        </p:txBody>
      </p:sp>
      <p:sp>
        <p:nvSpPr>
          <p:cNvPr id="3" name="Content Placeholder 2"/>
          <p:cNvSpPr>
            <a:spLocks noGrp="1"/>
          </p:cNvSpPr>
          <p:nvPr>
            <p:ph idx="1"/>
          </p:nvPr>
        </p:nvSpPr>
        <p:spPr>
          <a:xfrm>
            <a:off x="900000" y="1800000"/>
            <a:ext cx="10515600" cy="4351338"/>
          </a:xfrm>
        </p:spPr>
        <p:txBody>
          <a:bodyPr>
            <a:noAutofit/>
          </a:bodyPr>
          <a:lstStyle/>
          <a:p>
            <a:pPr>
              <a:buFont typeface="Wingdings" panose="05000000000000000000" pitchFamily="2" charset="2"/>
              <a:buChar char="§"/>
            </a:pPr>
            <a:r>
              <a:rPr lang="en-US" sz="1400" dirty="0"/>
              <a:t>The training set MSE is generally an underestimate of the test MSE. (Recall that MSE = RSS</a:t>
            </a:r>
            <a:r>
              <a:rPr lang="en-US" sz="1400" i="1" dirty="0"/>
              <a:t>/n</a:t>
            </a:r>
            <a:r>
              <a:rPr lang="en-US" sz="1400" dirty="0"/>
              <a:t>.) </a:t>
            </a:r>
          </a:p>
          <a:p>
            <a:pPr>
              <a:buFont typeface="Wingdings" panose="05000000000000000000" pitchFamily="2" charset="2"/>
              <a:buChar char="§"/>
            </a:pPr>
            <a:r>
              <a:rPr lang="en-US" sz="1400" dirty="0"/>
              <a:t>This is because when we fit a model to the training data using least squares, we specifically estimate the regression coefficients such that the training SSE (but not the test SSE) is as small as possible. </a:t>
            </a:r>
          </a:p>
          <a:p>
            <a:pPr>
              <a:buFont typeface="Wingdings" panose="05000000000000000000" pitchFamily="2" charset="2"/>
              <a:buChar char="§"/>
            </a:pPr>
            <a:r>
              <a:rPr lang="en-US" sz="1400" dirty="0"/>
              <a:t>In particular, the training error will decrease as more variables are included in the model, but the test error may not. </a:t>
            </a:r>
          </a:p>
          <a:p>
            <a:pPr>
              <a:buFont typeface="Wingdings" panose="05000000000000000000" pitchFamily="2" charset="2"/>
              <a:buChar char="§"/>
            </a:pPr>
            <a:r>
              <a:rPr lang="en-US" sz="1400" dirty="0"/>
              <a:t>Therefore, training set SSE and training set </a:t>
            </a:r>
            <a:r>
              <a:rPr lang="en-US" sz="1400" i="1" dirty="0" err="1"/>
              <a:t>R</a:t>
            </a:r>
            <a:r>
              <a:rPr lang="en-US" sz="1400" dirty="0" err="1"/>
              <a:t>_square</a:t>
            </a:r>
            <a:r>
              <a:rPr lang="en-US" sz="1400" dirty="0"/>
              <a:t> can not be used to select from among a set of models with different numbers of variables.</a:t>
            </a:r>
          </a:p>
          <a:p>
            <a:pPr>
              <a:buFont typeface="Wingdings" panose="05000000000000000000" pitchFamily="2" charset="2"/>
              <a:buChar char="§"/>
            </a:pPr>
            <a:r>
              <a:rPr lang="en-US" sz="1400" dirty="0"/>
              <a:t>However, a number of techniques for </a:t>
            </a:r>
            <a:r>
              <a:rPr lang="en-US" sz="1400" i="1" dirty="0"/>
              <a:t>adjusting </a:t>
            </a:r>
            <a:r>
              <a:rPr lang="en-US" sz="1400" dirty="0"/>
              <a:t>the training error for the model size are available. These approaches can be used to select among a set of models with different numbers of variables.</a:t>
            </a:r>
          </a:p>
          <a:p>
            <a:pPr>
              <a:buFont typeface="Wingdings" panose="05000000000000000000" pitchFamily="2" charset="2"/>
              <a:buChar char="§"/>
            </a:pPr>
            <a:r>
              <a:rPr lang="en-US" sz="1400" dirty="0"/>
              <a:t>We will discuss Adjusted </a:t>
            </a:r>
            <a:r>
              <a:rPr lang="en-US" sz="1400" dirty="0" err="1"/>
              <a:t>R_squared</a:t>
            </a:r>
            <a:r>
              <a:rPr lang="en-US" sz="1400" dirty="0"/>
              <a:t> value.</a:t>
            </a:r>
          </a:p>
          <a:p>
            <a:pPr marL="0" indent="0">
              <a:buNone/>
            </a:pPr>
            <a:endParaRPr lang="en-US" sz="1400" dirty="0"/>
          </a:p>
        </p:txBody>
      </p:sp>
    </p:spTree>
    <p:extLst>
      <p:ext uri="{BB962C8B-B14F-4D97-AF65-F5344CB8AC3E}">
        <p14:creationId xmlns:p14="http://schemas.microsoft.com/office/powerpoint/2010/main" val="108380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Adjusted R-Squared</a:t>
            </a:r>
          </a:p>
        </p:txBody>
      </p:sp>
      <p:sp>
        <p:nvSpPr>
          <p:cNvPr id="3" name="Content Placeholder 2"/>
          <p:cNvSpPr>
            <a:spLocks noGrp="1"/>
          </p:cNvSpPr>
          <p:nvPr>
            <p:ph idx="1"/>
          </p:nvPr>
        </p:nvSpPr>
        <p:spPr>
          <a:xfrm>
            <a:off x="828000" y="1800000"/>
            <a:ext cx="10515600" cy="4351338"/>
          </a:xfrm>
        </p:spPr>
        <p:txBody>
          <a:bodyPr>
            <a:normAutofit/>
          </a:bodyPr>
          <a:lstStyle/>
          <a:p>
            <a:pPr marL="350050" lvl="0" indent="-285750" defTabSz="514400">
              <a:lnSpc>
                <a:spcPct val="100000"/>
              </a:lnSpc>
              <a:spcBef>
                <a:spcPct val="20000"/>
              </a:spcBef>
              <a:buClr>
                <a:schemeClr val="bg1"/>
              </a:buClr>
              <a:buFont typeface="Wingdings" panose="05000000000000000000" pitchFamily="2" charset="2"/>
              <a:buChar char="§"/>
            </a:pPr>
            <a:r>
              <a:rPr lang="en-US" sz="1400" dirty="0"/>
              <a:t>Is it good to have as many independent variables as possible? </a:t>
            </a:r>
            <a:r>
              <a:rPr lang="en-US" sz="1400" dirty="0">
                <a:solidFill>
                  <a:schemeClr val="accent2"/>
                </a:solidFill>
              </a:rPr>
              <a:t>Nope</a:t>
            </a:r>
          </a:p>
          <a:p>
            <a:pPr marL="350050" lvl="0" indent="-285750" defTabSz="514400">
              <a:lnSpc>
                <a:spcPct val="100000"/>
              </a:lnSpc>
              <a:spcBef>
                <a:spcPct val="20000"/>
              </a:spcBef>
              <a:buClr>
                <a:schemeClr val="bg1"/>
              </a:buClr>
              <a:buFont typeface="Wingdings" panose="05000000000000000000" pitchFamily="2" charset="2"/>
              <a:buChar char="§"/>
            </a:pPr>
            <a:r>
              <a:rPr lang="en-US" sz="1400" dirty="0"/>
              <a:t>R-square is deceptive. R-squared  never decreases when a new  X  variable is added to the model – </a:t>
            </a:r>
            <a:r>
              <a:rPr lang="en-US" sz="1400" dirty="0">
                <a:solidFill>
                  <a:schemeClr val="accent2"/>
                </a:solidFill>
              </a:rPr>
              <a:t>True?</a:t>
            </a:r>
          </a:p>
          <a:p>
            <a:pPr marL="350050" lvl="0" indent="-285750" defTabSz="514400">
              <a:lnSpc>
                <a:spcPct val="100000"/>
              </a:lnSpc>
              <a:spcBef>
                <a:spcPct val="20000"/>
              </a:spcBef>
              <a:buClr>
                <a:schemeClr val="bg1"/>
              </a:buClr>
              <a:buFont typeface="Wingdings" panose="05000000000000000000" pitchFamily="2" charset="2"/>
              <a:buChar char="§"/>
            </a:pPr>
            <a:r>
              <a:rPr lang="en-US" sz="1400" dirty="0"/>
              <a:t>We need a better measure or an adjustment to the original R-squared formula. </a:t>
            </a:r>
          </a:p>
          <a:p>
            <a:pPr marL="192900" lvl="0" indent="-128600" defTabSz="514400">
              <a:lnSpc>
                <a:spcPct val="100000"/>
              </a:lnSpc>
              <a:spcBef>
                <a:spcPct val="20000"/>
              </a:spcBef>
              <a:buClr>
                <a:srgbClr val="4E67C8"/>
              </a:buClr>
            </a:pPr>
            <a:endParaRPr lang="en-US" sz="1400" dirty="0"/>
          </a:p>
          <a:p>
            <a:pPr marL="0" indent="0">
              <a:buNone/>
            </a:pPr>
            <a:endParaRPr lang="en-US" sz="1400" dirty="0"/>
          </a:p>
        </p:txBody>
      </p:sp>
    </p:spTree>
    <p:extLst>
      <p:ext uri="{BB962C8B-B14F-4D97-AF65-F5344CB8AC3E}">
        <p14:creationId xmlns:p14="http://schemas.microsoft.com/office/powerpoint/2010/main" val="3828801289"/>
      </p:ext>
    </p:extLst>
  </p:cSld>
  <p:clrMapOvr>
    <a:masterClrMapping/>
  </p:clrMapOvr>
</p:sld>
</file>

<file path=ppt/theme/theme1.xml><?xml version="1.0" encoding="utf-8"?>
<a:theme xmlns:a="http://schemas.openxmlformats.org/drawingml/2006/main" name="ThemeHV">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HV" id="{B0B203EA-E3C8-4E3C-B38B-04B2E5B35001}" vid="{E3AF1DE9-76E4-471D-88C7-5A5C57451EF0}"/>
    </a:ext>
  </a:ext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ThemeHV</Template>
  <TotalTime>2077</TotalTime>
  <Words>1961</Words>
  <Application>Microsoft Office PowerPoint</Application>
  <PresentationFormat>Widescreen</PresentationFormat>
  <Paragraphs>221</Paragraphs>
  <Slides>28</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28</vt:i4>
      </vt:variant>
    </vt:vector>
  </HeadingPairs>
  <TitlesOfParts>
    <vt:vector size="38" baseType="lpstr">
      <vt:lpstr>Arial</vt:lpstr>
      <vt:lpstr>Calibri</vt:lpstr>
      <vt:lpstr>Calibri Light</vt:lpstr>
      <vt:lpstr>Cambria Math</vt:lpstr>
      <vt:lpstr>Roboto</vt:lpstr>
      <vt:lpstr>Roboto Mono</vt:lpstr>
      <vt:lpstr>Wingdings</vt:lpstr>
      <vt:lpstr>ThemeHV</vt:lpstr>
      <vt:lpstr>1_Simple Light</vt:lpstr>
      <vt:lpstr>Simple Light</vt:lpstr>
      <vt:lpstr>PowerPoint Presentation</vt:lpstr>
      <vt:lpstr>PowerPoint Presentation</vt:lpstr>
      <vt:lpstr>PowerPoint Presentation</vt:lpstr>
      <vt:lpstr>Multiple Regression</vt:lpstr>
      <vt:lpstr>Testing Overall Model</vt:lpstr>
      <vt:lpstr>Individual Impact of variables</vt:lpstr>
      <vt:lpstr>Individual Impact of variables</vt:lpstr>
      <vt:lpstr>Adjusted R-Squared</vt:lpstr>
      <vt:lpstr>Adjusted R-Squared</vt:lpstr>
      <vt:lpstr>Adjusted R-Squared</vt:lpstr>
      <vt:lpstr>R-Squared vs Adjusted R-Squared</vt:lpstr>
      <vt:lpstr>Validation and Cross-Validation</vt:lpstr>
      <vt:lpstr>Multiple Regression- issues</vt:lpstr>
      <vt:lpstr>Multicollinearity</vt:lpstr>
      <vt:lpstr>Multicollinearity Detection</vt:lpstr>
      <vt:lpstr>Multicollinearity Detection</vt:lpstr>
      <vt:lpstr>Multicollinearity Detection</vt:lpstr>
      <vt:lpstr>Multicollinearity Detection</vt:lpstr>
      <vt:lpstr>Multicollinearity Detection</vt:lpstr>
      <vt:lpstr>Model Diagnostics</vt:lpstr>
      <vt:lpstr>Model Diagnostics</vt:lpstr>
      <vt:lpstr>Model Diagnostics</vt:lpstr>
      <vt:lpstr>PowerPoint Presentation</vt:lpstr>
      <vt:lpstr>PowerPoint Presentation</vt:lpstr>
      <vt:lpstr>PowerPoint Presentation</vt:lpstr>
      <vt:lpstr>Some tips</vt:lpstr>
      <vt:lpstr>Conclusion - Regression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dc:title>
  <dc:creator>Vipin Dubey</dc:creator>
  <cp:lastModifiedBy>SNEH THAKKAR</cp:lastModifiedBy>
  <cp:revision>90</cp:revision>
  <dcterms:created xsi:type="dcterms:W3CDTF">2018-12-19T05:17:23Z</dcterms:created>
  <dcterms:modified xsi:type="dcterms:W3CDTF">2021-12-17T06:43:28Z</dcterms:modified>
</cp:coreProperties>
</file>